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636" r:id="rId3"/>
    <p:sldId id="648" r:id="rId4"/>
    <p:sldId id="666" r:id="rId5"/>
    <p:sldId id="650" r:id="rId6"/>
    <p:sldId id="686" r:id="rId8"/>
    <p:sldId id="669" r:id="rId9"/>
    <p:sldId id="670" r:id="rId10"/>
    <p:sldId id="699" r:id="rId11"/>
    <p:sldId id="700" r:id="rId12"/>
    <p:sldId id="702" r:id="rId13"/>
    <p:sldId id="701" r:id="rId14"/>
    <p:sldId id="703" r:id="rId15"/>
    <p:sldId id="672" r:id="rId16"/>
    <p:sldId id="673" r:id="rId17"/>
    <p:sldId id="704" r:id="rId18"/>
    <p:sldId id="705" r:id="rId19"/>
    <p:sldId id="707" r:id="rId20"/>
    <p:sldId id="708" r:id="rId21"/>
    <p:sldId id="709" r:id="rId22"/>
    <p:sldId id="710" r:id="rId23"/>
    <p:sldId id="711" r:id="rId24"/>
    <p:sldId id="712" r:id="rId25"/>
    <p:sldId id="713" r:id="rId26"/>
    <p:sldId id="714" r:id="rId27"/>
    <p:sldId id="678"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3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946AF-736E-4FE9-BBE2-14E4725D355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AB7D4-0127-4520-BC63-EF218C9EB8D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3A3BA41-6BA2-47AC-9C1D-5ECEA0A6E28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Picture Placeholder 7"/>
          <p:cNvSpPr>
            <a:spLocks noGrp="1"/>
          </p:cNvSpPr>
          <p:nvPr>
            <p:ph type="pic" sz="quarter" idx="14"/>
          </p:nvPr>
        </p:nvSpPr>
        <p:spPr>
          <a:xfrm>
            <a:off x="4967829" y="946645"/>
            <a:ext cx="3976650" cy="39763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Picture Placeholder 7"/>
          <p:cNvSpPr>
            <a:spLocks noGrp="1"/>
          </p:cNvSpPr>
          <p:nvPr>
            <p:ph type="pic" sz="quarter" idx="14"/>
          </p:nvPr>
        </p:nvSpPr>
        <p:spPr>
          <a:xfrm>
            <a:off x="137211" y="1075956"/>
            <a:ext cx="2148787" cy="1843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矩形 4"/>
          <p:cNvSpPr/>
          <p:nvPr userDrawn="1"/>
        </p:nvSpPr>
        <p:spPr>
          <a:xfrm>
            <a:off x="137212" y="3012435"/>
            <a:ext cx="2148785" cy="1495794"/>
          </a:xfrm>
          <a:prstGeom prst="rect">
            <a:avLst/>
          </a:prstGeom>
          <a:solidFill>
            <a:srgbClr val="637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384198" y="1047695"/>
            <a:ext cx="2148785" cy="1495794"/>
          </a:xfrm>
          <a:prstGeom prst="rect">
            <a:avLst/>
          </a:prstGeom>
          <a:solidFill>
            <a:srgbClr val="E4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icture Placeholder 7"/>
          <p:cNvSpPr>
            <a:spLocks noGrp="1"/>
          </p:cNvSpPr>
          <p:nvPr>
            <p:ph type="pic" sz="quarter" idx="15"/>
          </p:nvPr>
        </p:nvSpPr>
        <p:spPr>
          <a:xfrm>
            <a:off x="2384197" y="2665175"/>
            <a:ext cx="2148787" cy="1843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Picture Placeholder 7"/>
          <p:cNvSpPr>
            <a:spLocks noGrp="1"/>
          </p:cNvSpPr>
          <p:nvPr>
            <p:ph type="pic" sz="quarter" idx="16"/>
          </p:nvPr>
        </p:nvSpPr>
        <p:spPr>
          <a:xfrm>
            <a:off x="4631183" y="1075956"/>
            <a:ext cx="2148787" cy="1843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矩形 10"/>
          <p:cNvSpPr/>
          <p:nvPr userDrawn="1"/>
        </p:nvSpPr>
        <p:spPr>
          <a:xfrm>
            <a:off x="4631184" y="3012435"/>
            <a:ext cx="2148785" cy="1495794"/>
          </a:xfrm>
          <a:prstGeom prst="rect">
            <a:avLst/>
          </a:prstGeom>
          <a:solidFill>
            <a:srgbClr val="A3B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878170" y="1047695"/>
            <a:ext cx="2148785" cy="1495794"/>
          </a:xfrm>
          <a:prstGeom prst="rect">
            <a:avLst/>
          </a:prstGeom>
          <a:solidFill>
            <a:srgbClr val="D7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icture Placeholder 7"/>
          <p:cNvSpPr>
            <a:spLocks noGrp="1"/>
          </p:cNvSpPr>
          <p:nvPr>
            <p:ph type="pic" sz="quarter" idx="17"/>
          </p:nvPr>
        </p:nvSpPr>
        <p:spPr>
          <a:xfrm>
            <a:off x="6878168" y="2665175"/>
            <a:ext cx="2148787" cy="1843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42.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47.xml"/><Relationship Id="rId1" Type="http://schemas.openxmlformats.org/officeDocument/2006/relationships/tags" Target="../tags/tag46.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5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68.xml"/><Relationship Id="rId2" Type="http://schemas.openxmlformats.org/officeDocument/2006/relationships/tags" Target="../tags/tag67.xml"/><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tags" Target="../tags/tag66.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1" Type="http://schemas.openxmlformats.org/officeDocument/2006/relationships/notesSlide" Target="../notesSlides/notesSlide2.xml"/><Relationship Id="rId20" Type="http://schemas.openxmlformats.org/officeDocument/2006/relationships/slideLayout" Target="../slideLayouts/slideLayout2.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PA_矩形 7"/>
          <p:cNvSpPr/>
          <p:nvPr>
            <p:custDataLst>
              <p:tags r:id="rId1"/>
            </p:custDataLst>
          </p:nvPr>
        </p:nvSpPr>
        <p:spPr>
          <a:xfrm>
            <a:off x="1532750" y="1489617"/>
            <a:ext cx="4754880" cy="64516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机器学习课设</a:t>
            </a:r>
            <a:r>
              <a:rPr kumimoji="0" lang="zh-CN" altLang="en-US" sz="3600" b="0"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总结汇报</a:t>
            </a:r>
            <a:endParaRPr kumimoji="0" lang="zh-CN" altLang="en-US" sz="3600" b="0"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32" name="矩形 31"/>
          <p:cNvSpPr/>
          <p:nvPr/>
        </p:nvSpPr>
        <p:spPr>
          <a:xfrm>
            <a:off x="1572755" y="2493025"/>
            <a:ext cx="4859232" cy="460375"/>
          </a:xfrm>
          <a:prstGeom prst="rect">
            <a:avLst/>
          </a:prstGeom>
        </p:spPr>
        <p:txBody>
          <a:bodyPr wrap="square">
            <a:spAutoFit/>
          </a:bodyPr>
          <a:lstStyle/>
          <a:p>
            <a:pPr marL="0" marR="0" lvl="0" algn="r"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rPr>
              <a:t>——</a:t>
            </a:r>
            <a:r>
              <a:rPr kumimoji="0" lang="zh-CN" altLang="en-US" sz="2400" b="1" i="0" u="none" strike="noStrike" kern="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rPr>
              <a:t>带噪样本分类</a:t>
            </a:r>
            <a:endParaRPr kumimoji="0" lang="zh-CN" altLang="en-US" sz="2400" b="1" i="0" u="none" strike="noStrike" kern="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endParaRPr>
          </a:p>
        </p:txBody>
      </p:sp>
      <p:sp>
        <p:nvSpPr>
          <p:cNvPr id="33" name="矩形: 圆角 32"/>
          <p:cNvSpPr/>
          <p:nvPr/>
        </p:nvSpPr>
        <p:spPr>
          <a:xfrm>
            <a:off x="1572895" y="3189605"/>
            <a:ext cx="4464685" cy="651510"/>
          </a:xfrm>
          <a:prstGeom prst="roundRect">
            <a:avLst>
              <a:gd name="adj" fmla="val 30701"/>
            </a:avLst>
          </a:prstGeom>
          <a:solidFill>
            <a:srgbClr val="E4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fontAlgn="auto">
              <a:lnSpc>
                <a:spcPct val="15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汇报人：吴文隆</a:t>
            </a:r>
            <a:endPar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endParaRPr>
          </a:p>
          <a:p>
            <a:pPr marL="0" marR="0" lvl="0" indent="0" algn="l" defTabSz="457200" rtl="0" fontAlgn="auto">
              <a:lnSpc>
                <a:spcPct val="15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小组成员：杨铭，冉鹏，颜</a:t>
            </a: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劭铭，赵家琛，诸彦君，吴文隆</a:t>
            </a:r>
            <a:endPar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endParaRPr>
          </a:p>
        </p:txBody>
      </p:sp>
      <p:sp>
        <p:nvSpPr>
          <p:cNvPr id="34" name="PA_矩形 8"/>
          <p:cNvSpPr/>
          <p:nvPr>
            <p:custDataLst>
              <p:tags r:id="rId2"/>
            </p:custDataLst>
          </p:nvPr>
        </p:nvSpPr>
        <p:spPr>
          <a:xfrm>
            <a:off x="1532750" y="1152725"/>
            <a:ext cx="5584329" cy="33718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A3B2D6"/>
                </a:solidFill>
                <a:effectLst/>
                <a:uLnTx/>
                <a:uFillTx/>
                <a:latin typeface="华文细黑" panose="02010600040101010101" charset="-122"/>
                <a:ea typeface="微软雅黑" panose="020B0503020204020204" charset="-122"/>
                <a:cs typeface="+mn-cs"/>
              </a:rPr>
              <a:t>Summary Of Machine Learning Homework</a:t>
            </a:r>
            <a:endParaRPr kumimoji="0" lang="en-US" altLang="zh-CN" sz="1600" b="0" i="0" u="none" strike="noStrike" kern="0" cap="none" spc="0" normalizeH="0" baseline="0" noProof="0">
              <a:ln>
                <a:noFill/>
              </a:ln>
              <a:solidFill>
                <a:srgbClr val="A3B2D6"/>
              </a:solidFill>
              <a:effectLst/>
              <a:uLnTx/>
              <a:uFillTx/>
              <a:latin typeface="华文细黑" panose="02010600040101010101" charset="-122"/>
              <a:ea typeface="微软雅黑" panose="020B0503020204020204" charset="-122"/>
              <a:cs typeface="+mn-cs"/>
            </a:endParaRPr>
          </a:p>
        </p:txBody>
      </p:sp>
      <p:grpSp>
        <p:nvGrpSpPr>
          <p:cNvPr id="5" name="Group 4"/>
          <p:cNvGrpSpPr>
            <a:grpSpLocks noChangeAspect="1"/>
          </p:cNvGrpSpPr>
          <p:nvPr/>
        </p:nvGrpSpPr>
        <p:grpSpPr bwMode="auto">
          <a:xfrm>
            <a:off x="-323850" y="-363538"/>
            <a:ext cx="1343025" cy="1658938"/>
            <a:chOff x="-204" y="-229"/>
            <a:chExt cx="846" cy="1045"/>
          </a:xfrm>
        </p:grpSpPr>
        <p:sp>
          <p:nvSpPr>
            <p:cNvPr id="6" name="AutoShape 3"/>
            <p:cNvSpPr>
              <a:spLocks noChangeAspect="1" noChangeArrowheads="1" noTextEdit="1"/>
            </p:cNvSpPr>
            <p:nvPr/>
          </p:nvSpPr>
          <p:spPr bwMode="auto">
            <a:xfrm>
              <a:off x="-204" y="-229"/>
              <a:ext cx="846"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 name="Oval 5"/>
            <p:cNvSpPr>
              <a:spLocks noChangeArrowheads="1"/>
            </p:cNvSpPr>
            <p:nvPr/>
          </p:nvSpPr>
          <p:spPr bwMode="auto">
            <a:xfrm>
              <a:off x="-201" y="-227"/>
              <a:ext cx="845" cy="847"/>
            </a:xfrm>
            <a:prstGeom prst="ellipse">
              <a:avLst/>
            </a:prstGeom>
            <a:solidFill>
              <a:srgbClr val="E4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 name="Oval 6"/>
            <p:cNvSpPr>
              <a:spLocks noChangeArrowheads="1"/>
            </p:cNvSpPr>
            <p:nvPr/>
          </p:nvSpPr>
          <p:spPr bwMode="auto">
            <a:xfrm>
              <a:off x="176" y="441"/>
              <a:ext cx="378" cy="377"/>
            </a:xfrm>
            <a:prstGeom prst="ellipse">
              <a:avLst/>
            </a:prstGeom>
            <a:solidFill>
              <a:srgbClr val="A3B2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2" name="矩形 1"/>
          <p:cNvSpPr/>
          <p:nvPr/>
        </p:nvSpPr>
        <p:spPr>
          <a:xfrm>
            <a:off x="1572755" y="2186320"/>
            <a:ext cx="4859232" cy="306705"/>
          </a:xfrm>
          <a:prstGeom prst="rect">
            <a:avLst/>
          </a:prstGeom>
        </p:spPr>
        <p:txBody>
          <a:bodyPr wrap="square">
            <a:spAutoFit/>
          </a:bodyPr>
          <a:p>
            <a:pPr marL="0" marR="0" lvl="0" algn="r" defTabSz="685800" rtl="0" eaLnBrk="1" fontAlgn="auto" latinLnBrk="0" hangingPunct="1">
              <a:lnSpc>
                <a:spcPct val="100000"/>
              </a:lnSpc>
              <a:spcBef>
                <a:spcPts val="0"/>
              </a:spcBef>
              <a:spcAft>
                <a:spcPts val="0"/>
              </a:spcAft>
              <a:buClrTx/>
              <a:buSzTx/>
              <a:buFontTx/>
              <a:buNone/>
              <a:defRPr/>
            </a:pPr>
            <a:r>
              <a:rPr kumimoji="0" sz="1400" u="none" strike="noStrike" kern="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rPr>
              <a:t>Noisy sample classification</a:t>
            </a:r>
            <a:endParaRPr kumimoji="0" sz="1400" u="none" strike="noStrike" kern="0" cap="none" spc="0" normalizeH="0" baseline="0" noProof="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72`E3$@{K$F[GS626[]PU"/>
          <p:cNvPicPr>
            <a:picLocks noChangeAspect="1"/>
          </p:cNvPicPr>
          <p:nvPr/>
        </p:nvPicPr>
        <p:blipFill>
          <a:blip r:embed="rId1"/>
          <a:stretch>
            <a:fillRect/>
          </a:stretch>
        </p:blipFill>
        <p:spPr>
          <a:xfrm>
            <a:off x="5379720" y="1266825"/>
            <a:ext cx="2294255" cy="2035810"/>
          </a:xfrm>
          <a:prstGeom prst="rect">
            <a:avLst/>
          </a:prstGeom>
        </p:spPr>
      </p:pic>
      <p:pic>
        <p:nvPicPr>
          <p:cNvPr id="3" name="图片 2" descr="F(7OU`LH602MY_H4X3Y{Y2P"/>
          <p:cNvPicPr>
            <a:picLocks noChangeAspect="1"/>
          </p:cNvPicPr>
          <p:nvPr/>
        </p:nvPicPr>
        <p:blipFill>
          <a:blip r:embed="rId2"/>
          <a:srcRect r="50136"/>
          <a:stretch>
            <a:fillRect/>
          </a:stretch>
        </p:blipFill>
        <p:spPr>
          <a:xfrm>
            <a:off x="437515" y="1266825"/>
            <a:ext cx="2216785" cy="2035175"/>
          </a:xfrm>
          <a:prstGeom prst="rect">
            <a:avLst/>
          </a:prstGeom>
        </p:spPr>
      </p:pic>
      <p:pic>
        <p:nvPicPr>
          <p:cNvPr id="4" name="图片 3" descr="F(7OU`LH602MY_H4X3Y{Y2P"/>
          <p:cNvPicPr>
            <a:picLocks noChangeAspect="1"/>
          </p:cNvPicPr>
          <p:nvPr/>
        </p:nvPicPr>
        <p:blipFill>
          <a:blip r:embed="rId2"/>
          <a:srcRect l="49750"/>
          <a:stretch>
            <a:fillRect/>
          </a:stretch>
        </p:blipFill>
        <p:spPr>
          <a:xfrm>
            <a:off x="2900045" y="1267460"/>
            <a:ext cx="2233930" cy="2035175"/>
          </a:xfrm>
          <a:prstGeom prst="rect">
            <a:avLst/>
          </a:prstGeom>
        </p:spPr>
      </p:pic>
      <p:sp>
        <p:nvSpPr>
          <p:cNvPr id="62" name="矩形 6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842010" y="3520440"/>
            <a:ext cx="7609840" cy="645160"/>
          </a:xfrm>
          <a:prstGeom prst="rect">
            <a:avLst/>
          </a:prstGeom>
        </p:spPr>
        <p:txBody>
          <a:bodyPr wrap="square">
            <a:spAutoFit/>
          </a:bodyPr>
          <a:p>
            <a:pPr marL="0" marR="0" lvl="0" indent="0" algn="l" defTabSz="457200" rtl="0" fontAlgn="auto">
              <a:lnSpc>
                <a:spcPct val="150000"/>
              </a:lnSpc>
              <a:spcBef>
                <a:spcPts val="0"/>
              </a:spcBef>
              <a:spcAft>
                <a:spcPts val="0"/>
              </a:spcAft>
              <a:buClrTx/>
              <a:buSzTx/>
              <a:buFontTx/>
              <a:buNone/>
              <a:defRPr/>
            </a:pPr>
            <a:r>
              <a:rPr kumimoji="0" lang="en-US" altLang="zh-CN" sz="12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图 3: 每个实例都与一个置信度分数相关联，每个点的大小代表标签中的置信度分数：点越大，标签越有信心</a:t>
            </a:r>
            <a:endParaRPr kumimoji="0" lang="en-US" altLang="zh-CN" sz="12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06147" y="164444"/>
            <a:ext cx="2531110" cy="779548"/>
            <a:chOff x="-93262" y="19442"/>
            <a:chExt cx="2531110" cy="779548"/>
          </a:xfrm>
        </p:grpSpPr>
        <p:sp>
          <p:nvSpPr>
            <p:cNvPr id="12" name="PA_矩形 7"/>
            <p:cNvSpPr/>
            <p:nvPr>
              <p:custDataLst>
                <p:tags r:id="rId1"/>
              </p:custDataLst>
            </p:nvPr>
          </p:nvSpPr>
          <p:spPr>
            <a:xfrm>
              <a:off x="156928" y="19442"/>
              <a:ext cx="2031325" cy="46037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已有方法介绍</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93262" y="479817"/>
              <a:ext cx="2531110" cy="25273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Introduction to existing methods</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21670"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62" name="矩形 6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767080" y="1092835"/>
            <a:ext cx="7609840" cy="1706880"/>
          </a:xfrm>
          <a:prstGeom prst="rect">
            <a:avLst/>
          </a:prstGeom>
        </p:spPr>
        <p:txBody>
          <a:bodyPr wrap="square">
            <a:spAutoFit/>
          </a:bodyPr>
          <a:lstStyle/>
          <a:p>
            <a:pPr marL="0" marR="0" lvl="0" indent="457200" algn="l" defTabSz="457200" rtl="0" fontAlgn="auto">
              <a:lnSpc>
                <a:spcPct val="150000"/>
              </a:lnSpc>
              <a:spcBef>
                <a:spcPts val="0"/>
              </a:spcBef>
              <a:spcAft>
                <a:spcPts val="0"/>
              </a:spcAft>
              <a:buClrTx/>
              <a:buSzTx/>
              <a:buFontTx/>
              <a:buNone/>
              <a:defRPr/>
            </a:pP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在 How does Disagreement Help Generalization against Label Corruption? [4] 这篇文章中，作者提出了一个稳健的学习范式，称为</a:t>
            </a:r>
            <a:r>
              <a:rPr kumimoji="0" lang="en-US" altLang="zh-CN" sz="14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 Co-teaching</a:t>
            </a: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+，它将” 通过分歧更新” 策略与原始的 Co-teaching 联系起来。首先，两个网络向前反馈并预测所有的数据，但只保留预测的分歧数据。然后，在这些分歧数据中，每个网络选择自己的小损失数据，但从其同伴网络中回传小损失数据并更新自己的参数</a:t>
            </a:r>
            <a:r>
              <a:rPr kumimoji="0" lang="zh-CN" altLang="en-US"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a:t>
            </a:r>
            <a:endParaRPr kumimoji="0" lang="zh-CN" altLang="en-US"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2" name="PA_矩形 7"/>
          <p:cNvSpPr/>
          <p:nvPr>
            <p:custDataLst>
              <p:tags r:id="rId3"/>
            </p:custDataLst>
          </p:nvPr>
        </p:nvSpPr>
        <p:spPr>
          <a:xfrm>
            <a:off x="767080" y="301561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Two Questions of Co-teaching</a:t>
            </a:r>
            <a:endParaRPr kumimoji="0" lang="en-US" altLang="zh-CN"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4" name="PA_矩形 8"/>
          <p:cNvSpPr/>
          <p:nvPr>
            <p:custDataLst>
              <p:tags r:id="rId4"/>
            </p:custDataLst>
          </p:nvPr>
        </p:nvSpPr>
        <p:spPr>
          <a:xfrm>
            <a:off x="766782" y="3600429"/>
            <a:ext cx="2531110" cy="737235"/>
          </a:xfrm>
          <a:prstGeom prst="rect">
            <a:avLst/>
          </a:prstGeom>
        </p:spPr>
        <p:txBody>
          <a:bodyPr wrap="square">
            <a:spAutoFit/>
          </a:bodyPr>
          <a:p>
            <a:pPr marL="0" marR="0" lvl="0" indent="0" algn="l" defTabSz="685800" rtl="0" fontAlgn="auto">
              <a:lnSpc>
                <a:spcPct val="15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1. </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为什么要使用两个</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网络？</a:t>
            </a:r>
            <a:endPar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a:p>
            <a:pPr marL="0" marR="0" lvl="0" indent="0" algn="l" defTabSz="685800" rtl="0" fontAlgn="auto">
              <a:lnSpc>
                <a:spcPct val="15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2. </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为什么可以过滤噪声</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样本？</a:t>
            </a:r>
            <a:endPar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 grpId="1"/>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PA_矩形 8"/>
          <p:cNvSpPr/>
          <p:nvPr>
            <p:custDataLst>
              <p:tags r:id="rId1"/>
            </p:custDataLst>
          </p:nvPr>
        </p:nvSpPr>
        <p:spPr>
          <a:xfrm>
            <a:off x="451485" y="379730"/>
            <a:ext cx="4009390" cy="2353310"/>
          </a:xfrm>
          <a:prstGeom prst="rect">
            <a:avLst/>
          </a:prstGeom>
        </p:spPr>
        <p:txBody>
          <a:bodyPr wrap="square">
            <a:spAutoFit/>
          </a:bodyPr>
          <a:p>
            <a:pPr marL="0" marR="0" lvl="0" indent="0" algn="l" defTabSz="685800" rtl="0" fontAlgn="auto">
              <a:lnSpc>
                <a:spcPct val="15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Q</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t>
            </a:r>
            <a:r>
              <a:rPr lang="zh-CN" altLang="en-US" sz="1400" kern="0" noProof="0">
                <a:ln>
                  <a:noFill/>
                </a:ln>
                <a:solidFill>
                  <a:srgbClr val="637CAC"/>
                </a:solidFill>
                <a:effectLst/>
                <a:uLnTx/>
                <a:uFillTx/>
                <a:latin typeface="华文细黑" panose="02010600040101010101" charset="-122"/>
                <a:ea typeface="微软雅黑" panose="020B0503020204020204" charset="-122"/>
                <a:sym typeface="+mn-ea"/>
              </a:rPr>
              <a:t>为什么要使用两个网络？</a:t>
            </a:r>
            <a:endPar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a:p>
            <a:pPr marL="0" marR="0" lvl="0" indent="0" algn="l" defTabSz="685800" rtl="0" fontAlgn="auto">
              <a:lnSpc>
                <a:spcPct val="15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a:p>
            <a:pPr marL="0" marR="0" lvl="0" indent="0" algn="l" defTabSz="685800" rtl="0" fontAlgn="auto">
              <a:lnSpc>
                <a:spcPct val="15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：直观上说，不同的分类器会生成不同的决策边界，具有不同的学习能力。单个分类器往往对部分噪声有偏见，因而将自己的预测结果投入另一个分类器中进行反向传播参数更新，可以</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消除偏见。</a:t>
            </a:r>
            <a:endPar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
        <p:nvSpPr>
          <p:cNvPr id="2" name="PA_矩形 8"/>
          <p:cNvSpPr/>
          <p:nvPr>
            <p:custDataLst>
              <p:tags r:id="rId2"/>
            </p:custDataLst>
          </p:nvPr>
        </p:nvSpPr>
        <p:spPr>
          <a:xfrm>
            <a:off x="3716020" y="2643505"/>
            <a:ext cx="4009390" cy="2353310"/>
          </a:xfrm>
          <a:prstGeom prst="rect">
            <a:avLst/>
          </a:prstGeom>
        </p:spPr>
        <p:txBody>
          <a:bodyPr wrap="square">
            <a:spAutoFit/>
          </a:bodyPr>
          <a:p>
            <a:pPr marL="0" marR="0" lvl="0" indent="0" algn="l" defTabSz="685800" rtl="0" fontAlgn="auto">
              <a:lnSpc>
                <a:spcPct val="15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Q</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t>
            </a:r>
            <a:r>
              <a:rPr lang="zh-CN" altLang="en-US" sz="1400" kern="0" noProof="0">
                <a:ln>
                  <a:noFill/>
                </a:ln>
                <a:solidFill>
                  <a:srgbClr val="637CAC"/>
                </a:solidFill>
                <a:effectLst/>
                <a:uLnTx/>
                <a:uFillTx/>
                <a:latin typeface="华文细黑" panose="02010600040101010101" charset="-122"/>
                <a:ea typeface="微软雅黑" panose="020B0503020204020204" charset="-122"/>
                <a:sym typeface="+mn-ea"/>
              </a:rPr>
              <a:t>为什么可以过滤噪声样本？</a:t>
            </a:r>
            <a:endPar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a:p>
            <a:pPr marL="0" marR="0" lvl="0" indent="0" algn="l" defTabSz="685800" rtl="0" fontAlgn="auto">
              <a:lnSpc>
                <a:spcPct val="15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a:p>
            <a:pPr marL="0" marR="0" lvl="0" indent="0" algn="l" defTabSz="685800" rtl="0" fontAlgn="auto">
              <a:lnSpc>
                <a:spcPct val="15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：噪声样本就是单个损失大的样本。神经网络会优先</a:t>
            </a: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t>
            </a:r>
            <a:r>
              <a:rPr kumimoji="0" lang="zh-CN" altLang="en-US" sz="1400" b="1"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记忆</a:t>
            </a: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干净样本，然后逐渐过拟合噪声样本。将每一次预测结果以一定比例丢弃一部分</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不好的（定向</a:t>
            </a:r>
            <a:r>
              <a:rPr kumimoji="0" lang="en-US" altLang="zh-CN"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Drop out</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），再反馈给另一个网络，每次增大丢弃比例，就可以减少噪声样本的</a:t>
            </a:r>
            <a:r>
              <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影响。</a:t>
            </a:r>
            <a:endParaRPr kumimoji="0" lang="zh-CN" altLang="en-US" sz="14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323850" y="-363538"/>
            <a:ext cx="1343025" cy="1658938"/>
            <a:chOff x="-204" y="-229"/>
            <a:chExt cx="846" cy="1045"/>
          </a:xfrm>
        </p:grpSpPr>
        <p:sp>
          <p:nvSpPr>
            <p:cNvPr id="6" name="AutoShape 3"/>
            <p:cNvSpPr>
              <a:spLocks noChangeAspect="1" noChangeArrowheads="1" noTextEdit="1"/>
            </p:cNvSpPr>
            <p:nvPr/>
          </p:nvSpPr>
          <p:spPr bwMode="auto">
            <a:xfrm>
              <a:off x="-204" y="-229"/>
              <a:ext cx="846"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 name="Oval 5"/>
            <p:cNvSpPr>
              <a:spLocks noChangeArrowheads="1"/>
            </p:cNvSpPr>
            <p:nvPr/>
          </p:nvSpPr>
          <p:spPr bwMode="auto">
            <a:xfrm>
              <a:off x="-201" y="-227"/>
              <a:ext cx="845" cy="847"/>
            </a:xfrm>
            <a:prstGeom prst="ellipse">
              <a:avLst/>
            </a:prstGeom>
            <a:solidFill>
              <a:srgbClr val="E4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 name="Oval 6"/>
            <p:cNvSpPr>
              <a:spLocks noChangeArrowheads="1"/>
            </p:cNvSpPr>
            <p:nvPr/>
          </p:nvSpPr>
          <p:spPr bwMode="auto">
            <a:xfrm>
              <a:off x="176" y="441"/>
              <a:ext cx="378" cy="377"/>
            </a:xfrm>
            <a:prstGeom prst="ellipse">
              <a:avLst/>
            </a:prstGeom>
            <a:solidFill>
              <a:srgbClr val="A3B2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2" name="PA_矩形 7"/>
          <p:cNvSpPr/>
          <p:nvPr>
            <p:custDataLst>
              <p:tags r:id="rId1"/>
            </p:custDataLst>
          </p:nvPr>
        </p:nvSpPr>
        <p:spPr>
          <a:xfrm>
            <a:off x="1599835" y="1936770"/>
            <a:ext cx="5770880" cy="70675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具体实验设计及</a:t>
            </a:r>
            <a:r>
              <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结果展示</a:t>
            </a:r>
            <a:endPar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3" name="矩形 2"/>
          <p:cNvSpPr/>
          <p:nvPr/>
        </p:nvSpPr>
        <p:spPr>
          <a:xfrm>
            <a:off x="1599835" y="2671597"/>
            <a:ext cx="4859232" cy="5520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rPr>
              <a:t>Lorem ipsum dolor sit amet, consectetuer adipiscing elit. Aenean commodo ligula eget dolorLorem ipsum dolor sit amet</a:t>
            </a:r>
            <a:endPar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endParaRPr>
          </a:p>
        </p:txBody>
      </p:sp>
      <p:sp>
        <p:nvSpPr>
          <p:cNvPr id="4" name="矩形: 圆角 3"/>
          <p:cNvSpPr/>
          <p:nvPr/>
        </p:nvSpPr>
        <p:spPr>
          <a:xfrm>
            <a:off x="1681947" y="3449235"/>
            <a:ext cx="1229619" cy="228855"/>
          </a:xfrm>
          <a:prstGeom prst="roundRect">
            <a:avLst>
              <a:gd name="adj" fmla="val 50000"/>
            </a:avLst>
          </a:prstGeom>
          <a:solidFill>
            <a:srgbClr val="E4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第三单元</a:t>
            </a:r>
            <a:endPar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endParaRPr>
          </a:p>
        </p:txBody>
      </p:sp>
      <p:sp>
        <p:nvSpPr>
          <p:cNvPr id="9" name="PA_矩形 8"/>
          <p:cNvSpPr/>
          <p:nvPr>
            <p:custDataLst>
              <p:tags r:id="rId2"/>
            </p:custDataLst>
          </p:nvPr>
        </p:nvSpPr>
        <p:spPr>
          <a:xfrm>
            <a:off x="1599835" y="1598216"/>
            <a:ext cx="5584329" cy="33718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 and results presentation</a:t>
            </a:r>
            <a:endPar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
        <p:nvSpPr>
          <p:cNvPr id="10" name="文本框 9"/>
          <p:cNvSpPr txBox="1"/>
          <p:nvPr/>
        </p:nvSpPr>
        <p:spPr>
          <a:xfrm>
            <a:off x="4830445" y="3333115"/>
            <a:ext cx="3056255" cy="460375"/>
          </a:xfrm>
          <a:prstGeom prst="rect">
            <a:avLst/>
          </a:prstGeom>
          <a:noFill/>
        </p:spPr>
        <p:txBody>
          <a:bodyPr wrap="square" rtlCol="0" anchor="t">
            <a:spAutoFit/>
          </a:bodyPr>
          <a:p>
            <a:r>
              <a:rPr lang="zh-CN" altLang="en-US" sz="2400"/>
              <a:t>http://101.42.226.217/</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22575" y="84455"/>
            <a:ext cx="3498214" cy="779780"/>
            <a:chOff x="-413413" y="19442"/>
            <a:chExt cx="3330919" cy="779548"/>
          </a:xfrm>
        </p:grpSpPr>
        <p:sp>
          <p:nvSpPr>
            <p:cNvPr id="12" name="PA_矩形 7"/>
            <p:cNvSpPr/>
            <p:nvPr>
              <p:custDataLst>
                <p:tags r:id="rId1"/>
              </p:custDataLst>
            </p:nvPr>
          </p:nvSpPr>
          <p:spPr>
            <a:xfrm>
              <a:off x="-413413" y="19442"/>
              <a:ext cx="3330919" cy="460238"/>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聚类</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156151" y="463810"/>
              <a:ext cx="2070261" cy="25265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pic>
        <p:nvPicPr>
          <p:cNvPr id="2" name="图片 1" descr="SW[X]BC~$O18N1PZNRPTHNP"/>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82295" y="2259965"/>
            <a:ext cx="3295650" cy="2672715"/>
          </a:xfrm>
          <a:prstGeom prst="rect">
            <a:avLst/>
          </a:prstGeom>
        </p:spPr>
      </p:pic>
      <p:pic>
        <p:nvPicPr>
          <p:cNvPr id="4" name="图片 3" descr="S6{[`~I5FXPIHT5QHO}A`BR"/>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445000" y="2711450"/>
            <a:ext cx="3895090" cy="1769110"/>
          </a:xfrm>
          <a:prstGeom prst="rect">
            <a:avLst/>
          </a:prstGeom>
        </p:spPr>
      </p:pic>
      <p:sp>
        <p:nvSpPr>
          <p:cNvPr id="7" name="文本框 6"/>
          <p:cNvSpPr txBox="1"/>
          <p:nvPr/>
        </p:nvSpPr>
        <p:spPr>
          <a:xfrm>
            <a:off x="1283970" y="990600"/>
            <a:ext cx="6447790" cy="106045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高维空间中的向量的分布情况难以用直观的方式判别，使用PCA来将512维的特征转化为3维或者2维空间中的点进行可视化。</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某四种类别的样本特征向量在3维</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和</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2</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维</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空间中的分布：</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22575" y="84455"/>
            <a:ext cx="3498214" cy="779780"/>
            <a:chOff x="-413413" y="19442"/>
            <a:chExt cx="3330919" cy="779548"/>
          </a:xfrm>
        </p:grpSpPr>
        <p:sp>
          <p:nvSpPr>
            <p:cNvPr id="12" name="PA_矩形 7"/>
            <p:cNvSpPr/>
            <p:nvPr>
              <p:custDataLst>
                <p:tags r:id="rId1"/>
              </p:custDataLst>
            </p:nvPr>
          </p:nvSpPr>
          <p:spPr>
            <a:xfrm>
              <a:off x="-413413" y="19442"/>
              <a:ext cx="3330919" cy="460238"/>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聚类</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156151" y="463810"/>
              <a:ext cx="2070261" cy="25265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283970" y="1070610"/>
            <a:ext cx="6447790" cy="2030095"/>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尝试过sklearn.cluster中的所有聚类方法后，发现效果并不好。</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我</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们</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使用的是paddlepaddle的免费GPU资源（最新的A100显卡，CPU内存100G，GPU内存100G），在对5w个数据进行聚类时，</a:t>
            </a:r>
            <a:r>
              <a:rPr lang="en-US" altLang="zh-CN" sz="1400" b="1"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rPr>
              <a:t>占用了内存75.8G， 耗时10min</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(在如此强悍的设备上依旧耗时10min)。此外，无论使用普通的k-means聚类、还是层次聚类、密度聚类，聚类的正确率都没有超过20%（由于我们其实是可以知道真实标签的，所以才能判断出聚类的正确率）</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
        <p:nvSpPr>
          <p:cNvPr id="5" name="PA_矩形 7"/>
          <p:cNvSpPr/>
          <p:nvPr>
            <p:custDataLst>
              <p:tags r:id="rId3"/>
            </p:custDataLst>
          </p:nvPr>
        </p:nvSpPr>
        <p:spPr>
          <a:xfrm>
            <a:off x="1621790" y="310070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存在的问题</a:t>
            </a: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分析：</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1283970" y="3469005"/>
            <a:ext cx="6728460" cy="106045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1.  用自编码器结构提取出来的数据确实是有簇状结构，但是</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由于未利用标签信息，这个结构并不能很轻易的用易知的聚类算法表达出来。</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2.  目前的聚类算法时间复杂度和空间复杂度太高，并不适合大规模数据集。</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5" grpId="1"/>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46985" y="62865"/>
            <a:ext cx="3922395" cy="795655"/>
            <a:chOff x="-675823" y="3572"/>
            <a:chExt cx="3734814" cy="795418"/>
          </a:xfrm>
        </p:grpSpPr>
        <p:sp>
          <p:nvSpPr>
            <p:cNvPr id="12" name="PA_矩形 7"/>
            <p:cNvSpPr/>
            <p:nvPr>
              <p:custDataLst>
                <p:tags r:id="rId1"/>
              </p:custDataLst>
            </p:nvPr>
          </p:nvSpPr>
          <p:spPr>
            <a:xfrm>
              <a:off x="-675823" y="3572"/>
              <a:ext cx="3734814" cy="460238"/>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自编码器</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156151" y="463810"/>
              <a:ext cx="2070261" cy="25265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pic>
        <p:nvPicPr>
          <p:cNvPr id="101" name="图片 100"/>
          <p:cNvPicPr/>
          <p:nvPr/>
        </p:nvPicPr>
        <p:blipFill>
          <a:blip r:embed="rId3">
            <a:clrChange>
              <a:clrFrom>
                <a:srgbClr val="FFFFFF">
                  <a:alpha val="100000"/>
                </a:srgbClr>
              </a:clrFrom>
              <a:clrTo>
                <a:srgbClr val="FFFFFF">
                  <a:alpha val="100000"/>
                  <a:alpha val="0"/>
                </a:srgbClr>
              </a:clrTo>
            </a:clrChange>
          </a:blip>
          <a:stretch>
            <a:fillRect/>
          </a:stretch>
        </p:blipFill>
        <p:spPr>
          <a:xfrm>
            <a:off x="50800" y="1150620"/>
            <a:ext cx="4650105" cy="2842260"/>
          </a:xfrm>
          <a:prstGeom prst="rect">
            <a:avLst/>
          </a:prstGeom>
          <a:noFill/>
          <a:ln w="9525">
            <a:noFill/>
          </a:ln>
        </p:spPr>
      </p:pic>
      <p:pic>
        <p:nvPicPr>
          <p:cNvPr id="102" name="图片 101"/>
          <p:cNvPicPr/>
          <p:nvPr/>
        </p:nvPicPr>
        <p:blipFill>
          <a:blip r:embed="rId4">
            <a:clrChange>
              <a:clrFrom>
                <a:srgbClr val="FFFFFF">
                  <a:alpha val="100000"/>
                </a:srgbClr>
              </a:clrFrom>
              <a:clrTo>
                <a:srgbClr val="FFFFFF">
                  <a:alpha val="100000"/>
                  <a:alpha val="0"/>
                </a:srgbClr>
              </a:clrTo>
            </a:clrChange>
          </a:blip>
          <a:stretch>
            <a:fillRect/>
          </a:stretch>
        </p:blipFill>
        <p:spPr>
          <a:xfrm>
            <a:off x="4425950" y="1150620"/>
            <a:ext cx="4491990" cy="2842260"/>
          </a:xfrm>
          <a:prstGeom prst="rect">
            <a:avLst/>
          </a:prstGeom>
          <a:noFill/>
          <a:ln w="9525">
            <a:noFill/>
          </a:ln>
        </p:spPr>
      </p:pic>
      <p:pic>
        <p:nvPicPr>
          <p:cNvPr id="5" name="图片 4" descr="ZJ7NOSH3%U4464`}_~CQP~P"/>
          <p:cNvPicPr>
            <a:picLocks noChangeAspect="1"/>
          </p:cNvPicPr>
          <p:nvPr/>
        </p:nvPicPr>
        <p:blipFill>
          <a:blip r:embed="rId5">
            <a:clrChange>
              <a:clrFrom>
                <a:srgbClr val="EFF1F3">
                  <a:alpha val="100000"/>
                </a:srgbClr>
              </a:clrFrom>
              <a:clrTo>
                <a:srgbClr val="EFF1F3">
                  <a:alpha val="100000"/>
                  <a:alpha val="0"/>
                </a:srgbClr>
              </a:clrTo>
            </a:clrChange>
          </a:blip>
          <a:srcRect l="463" t="715" r="705"/>
          <a:stretch>
            <a:fillRect/>
          </a:stretch>
        </p:blipFill>
        <p:spPr>
          <a:xfrm>
            <a:off x="3144520" y="4000500"/>
            <a:ext cx="2847975" cy="1058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6985" y="62865"/>
            <a:ext cx="3922395" cy="795655"/>
            <a:chOff x="-675823" y="3572"/>
            <a:chExt cx="3734814" cy="795418"/>
          </a:xfrm>
        </p:grpSpPr>
        <p:sp>
          <p:nvSpPr>
            <p:cNvPr id="6" name="PA_矩形 7"/>
            <p:cNvSpPr/>
            <p:nvPr>
              <p:custDataLst>
                <p:tags r:id="rId1"/>
              </p:custDataLst>
            </p:nvPr>
          </p:nvSpPr>
          <p:spPr>
            <a:xfrm>
              <a:off x="-675823" y="3572"/>
              <a:ext cx="3734814"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自编码器</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156151" y="463810"/>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实验</a:t>
            </a: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条件：</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663575" y="1269365"/>
            <a:ext cx="6728460" cy="106045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1.  </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损失函数：</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MSE</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2.  </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优化器：</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Adam</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3. </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训练时长：</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2</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h</a:t>
            </a:r>
            <a:endPar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
        <p:nvSpPr>
          <p:cNvPr id="11" name="PA_矩形 7"/>
          <p:cNvSpPr/>
          <p:nvPr>
            <p:custDataLst>
              <p:tags r:id="rId4"/>
            </p:custDataLst>
          </p:nvPr>
        </p:nvSpPr>
        <p:spPr>
          <a:xfrm>
            <a:off x="663575" y="2395220"/>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训练</a:t>
            </a: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过程：</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pic>
        <p:nvPicPr>
          <p:cNvPr id="12" name="图片 11" descr="WVB``R2EEU`7@F7~7XW3E1H"/>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63575" y="2740660"/>
            <a:ext cx="3426460" cy="2175510"/>
          </a:xfrm>
          <a:prstGeom prst="rect">
            <a:avLst/>
          </a:prstGeom>
        </p:spPr>
      </p:pic>
      <p:pic>
        <p:nvPicPr>
          <p:cNvPr id="17" name="图片 16" descr="MHE15TX8{JNEJB{`DPSFYHY"/>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389120" y="2147570"/>
            <a:ext cx="4404360" cy="1495425"/>
          </a:xfrm>
          <a:prstGeom prst="rect">
            <a:avLst/>
          </a:prstGeom>
        </p:spPr>
      </p:pic>
      <p:sp>
        <p:nvSpPr>
          <p:cNvPr id="18" name="PA_矩形 7"/>
          <p:cNvSpPr/>
          <p:nvPr>
            <p:custDataLst>
              <p:tags r:id="rId7"/>
            </p:custDataLst>
          </p:nvPr>
        </p:nvSpPr>
        <p:spPr>
          <a:xfrm>
            <a:off x="4389120" y="1442720"/>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效果展示：</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6985" y="62865"/>
            <a:ext cx="3922395" cy="795655"/>
            <a:chOff x="-675823" y="3572"/>
            <a:chExt cx="3734814" cy="795418"/>
          </a:xfrm>
        </p:grpSpPr>
        <p:sp>
          <p:nvSpPr>
            <p:cNvPr id="6" name="PA_矩形 7"/>
            <p:cNvSpPr/>
            <p:nvPr>
              <p:custDataLst>
                <p:tags r:id="rId1"/>
              </p:custDataLst>
            </p:nvPr>
          </p:nvSpPr>
          <p:spPr>
            <a:xfrm>
              <a:off x="-675823" y="3572"/>
              <a:ext cx="3734814"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自编码器</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156151" y="463810"/>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训练</a:t>
            </a: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结果：</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663575" y="1377950"/>
            <a:ext cx="6728460" cy="235331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对于每一张输入的图片，Encoder都能提取出一个512维的特征向量，一种思路是采用随机森林进行分类。</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一方面，随机森林本身具有很强的鲁棒性，通过集成大量的决策树，每个决策树的训练样本并不相同，每个树的属性取值也就有随机性，</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所以</a:t>
            </a: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在投票法下，对于</a:t>
            </a:r>
            <a:r>
              <a:rPr sz="1400" b="1"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异常样本并不敏感</a:t>
            </a: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，另一方面，512维的特征向量，每一维度都是个</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连续</a:t>
            </a: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的特征值，非常适合用决策树算法的输入。</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在干净训练集上的测试效果如下：</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pic>
        <p:nvPicPr>
          <p:cNvPr id="2" name="图片 1" descr="L4)P`8]]_I]N_DT5PHK11ZV"/>
          <p:cNvPicPr>
            <a:picLocks noChangeAspect="1"/>
          </p:cNvPicPr>
          <p:nvPr/>
        </p:nvPicPr>
        <p:blipFill>
          <a:blip r:embed="rId4"/>
          <a:stretch>
            <a:fillRect/>
          </a:stretch>
        </p:blipFill>
        <p:spPr>
          <a:xfrm>
            <a:off x="663575" y="3787775"/>
            <a:ext cx="4926965" cy="1169035"/>
          </a:xfrm>
          <a:prstGeom prst="rect">
            <a:avLst/>
          </a:prstGeom>
        </p:spPr>
      </p:pic>
      <p:sp>
        <p:nvSpPr>
          <p:cNvPr id="4" name="文本框 3"/>
          <p:cNvSpPr txBox="1"/>
          <p:nvPr/>
        </p:nvSpPr>
        <p:spPr>
          <a:xfrm>
            <a:off x="6160770" y="3414395"/>
            <a:ext cx="2540000" cy="1383665"/>
          </a:xfrm>
          <a:prstGeom prst="rect">
            <a:avLst/>
          </a:prstGeom>
          <a:noFill/>
        </p:spPr>
        <p:txBody>
          <a:bodyPr wrap="square" rtlCol="0" anchor="t">
            <a:spAutoFit/>
          </a:bodyPr>
          <a:p>
            <a:pPr indent="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每个基决策树的设置为：</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DecisionTreeClassifier(max_depth=12, min_samples_leaf=10, min_samples_split=5)</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6985" y="62865"/>
            <a:ext cx="3922395" cy="795655"/>
            <a:chOff x="-675823" y="3572"/>
            <a:chExt cx="3734814" cy="795418"/>
          </a:xfrm>
        </p:grpSpPr>
        <p:sp>
          <p:nvSpPr>
            <p:cNvPr id="6" name="PA_矩形 7"/>
            <p:cNvSpPr/>
            <p:nvPr>
              <p:custDataLst>
                <p:tags r:id="rId1"/>
              </p:custDataLst>
            </p:nvPr>
          </p:nvSpPr>
          <p:spPr>
            <a:xfrm>
              <a:off x="-675823" y="3572"/>
              <a:ext cx="3734814"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自编码器</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156151" y="463810"/>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结果分析：</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663575" y="1377950"/>
            <a:ext cx="6728460" cy="364617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在存在噪声的训练集上效果也类似，不再一一列出。得出的结论是，随机森林虽噪声标签确实具有非常强的鲁棒性，但是在这里的任务上，随机森林并没有非常好的泛化性能。</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可能的原因：</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1. 由于设备的限制，自编码器的训练提前终止了，训练误差为0.5左右，正常的图像自编码器训练差应该是在</a:t>
            </a:r>
            <a:r>
              <a:rPr sz="1400" b="1"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小数点后两位</a:t>
            </a: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，所以提取出来的512维的特征并不太好，导致下游任务使用随机森林的效果也不好</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2. 决策树的参数有点多，不是很好调参，</a:t>
            </a:r>
            <a:r>
              <a:rPr sz="1400" b="1"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剪枝很困难</a:t>
            </a: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。在sklearn中没有瓜书中的预、后剪枝的api，只有简单的限制树的深度，叶子节点的样本个数</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a:t>
            </a:r>
            <a:endPar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3. 可能</a:t>
            </a:r>
            <a:r>
              <a:rPr sz="1400" b="1"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决策树本身就不适合处理图像问题</a:t>
            </a: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。在网上查阅相关资料时发现，在深度学习出现以前，使用决策树做图像分类问题的正确率都不是很高，甚至不超过50%</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a:t>
            </a:r>
            <a:endPar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221580" y="1144081"/>
            <a:ext cx="1554480" cy="368300"/>
          </a:xfrm>
          <a:prstGeom prst="rect">
            <a:avLst/>
          </a:prstGeom>
          <a:noFill/>
        </p:spPr>
        <p:txBody>
          <a:bodyPr wrap="non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rPr>
              <a:t>问题背景</a:t>
            </a:r>
            <a:r>
              <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endParaRPr>
          </a:p>
        </p:txBody>
      </p:sp>
      <p:sp>
        <p:nvSpPr>
          <p:cNvPr id="14" name="文本框 13"/>
          <p:cNvSpPr txBox="1"/>
          <p:nvPr/>
        </p:nvSpPr>
        <p:spPr>
          <a:xfrm>
            <a:off x="4221480" y="1446530"/>
            <a:ext cx="2081530" cy="245110"/>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rPr>
              <a:t>Review Of Work </a:t>
            </a:r>
            <a:r>
              <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rPr>
              <a:t>Background</a:t>
            </a:r>
            <a:endPar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
        <p:nvSpPr>
          <p:cNvPr id="15" name="文本框 14"/>
          <p:cNvSpPr txBox="1"/>
          <p:nvPr/>
        </p:nvSpPr>
        <p:spPr>
          <a:xfrm>
            <a:off x="4221580" y="2197729"/>
            <a:ext cx="1554480" cy="368300"/>
          </a:xfrm>
          <a:prstGeom prst="rect">
            <a:avLst/>
          </a:prstGeom>
          <a:noFill/>
        </p:spPr>
        <p:txBody>
          <a:bodyPr wrap="non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rPr>
              <a:t>已有方法</a:t>
            </a:r>
            <a:r>
              <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rPr>
              <a:t>介绍</a:t>
            </a:r>
            <a:endPar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endParaRPr>
          </a:p>
        </p:txBody>
      </p:sp>
      <p:sp>
        <p:nvSpPr>
          <p:cNvPr id="16" name="文本框 15"/>
          <p:cNvSpPr txBox="1"/>
          <p:nvPr/>
        </p:nvSpPr>
        <p:spPr>
          <a:xfrm>
            <a:off x="4221480" y="2507615"/>
            <a:ext cx="2172970" cy="245110"/>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rPr>
              <a:t>Introduction to existing methods</a:t>
            </a:r>
            <a:endPar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
        <p:nvSpPr>
          <p:cNvPr id="17" name="文本框 16"/>
          <p:cNvSpPr txBox="1"/>
          <p:nvPr/>
        </p:nvSpPr>
        <p:spPr>
          <a:xfrm>
            <a:off x="4221580" y="3251377"/>
            <a:ext cx="2697480" cy="368300"/>
          </a:xfrm>
          <a:prstGeom prst="rect">
            <a:avLst/>
          </a:prstGeom>
          <a:noFill/>
        </p:spPr>
        <p:txBody>
          <a:bodyPr wrap="non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rPr>
              <a:t>具体实验设计及</a:t>
            </a:r>
            <a:r>
              <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rPr>
              <a:t>结果展示</a:t>
            </a:r>
            <a:endParaRPr kumimoji="1"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Calibri" panose="020F0502020204030204" pitchFamily="34" charset="0"/>
            </a:endParaRPr>
          </a:p>
        </p:txBody>
      </p:sp>
      <p:sp>
        <p:nvSpPr>
          <p:cNvPr id="18" name="文本框 17"/>
          <p:cNvSpPr txBox="1"/>
          <p:nvPr/>
        </p:nvSpPr>
        <p:spPr>
          <a:xfrm>
            <a:off x="4221480" y="3568700"/>
            <a:ext cx="3505835" cy="245110"/>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rPr>
              <a:t>Specific experimental design and results presentation</a:t>
            </a:r>
            <a:endParaRPr kumimoji="1" lang="en-US" altLang="zh-CN" sz="10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
        <p:nvSpPr>
          <p:cNvPr id="2" name="椭圆 1"/>
          <p:cNvSpPr/>
          <p:nvPr/>
        </p:nvSpPr>
        <p:spPr>
          <a:xfrm>
            <a:off x="3796922" y="1225900"/>
            <a:ext cx="369916" cy="369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2" name="椭圆 21"/>
          <p:cNvSpPr/>
          <p:nvPr/>
        </p:nvSpPr>
        <p:spPr>
          <a:xfrm>
            <a:off x="3796922" y="2267384"/>
            <a:ext cx="369916" cy="369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3" name="椭圆 22"/>
          <p:cNvSpPr/>
          <p:nvPr/>
        </p:nvSpPr>
        <p:spPr>
          <a:xfrm>
            <a:off x="3796922" y="3308868"/>
            <a:ext cx="369916" cy="369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8" name="PA_矩形 7"/>
          <p:cNvSpPr/>
          <p:nvPr>
            <p:custDataLst>
              <p:tags r:id="rId1"/>
            </p:custDataLst>
          </p:nvPr>
        </p:nvSpPr>
        <p:spPr>
          <a:xfrm>
            <a:off x="1117372" y="2036595"/>
            <a:ext cx="1210588" cy="707886"/>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目录</a:t>
            </a:r>
            <a:endParaRPr kumimoji="0" lang="zh-CN" altLang="en-US" sz="40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文本框 28"/>
          <p:cNvSpPr txBox="1"/>
          <p:nvPr/>
        </p:nvSpPr>
        <p:spPr>
          <a:xfrm>
            <a:off x="741745" y="2719850"/>
            <a:ext cx="1916259" cy="230832"/>
          </a:xfrm>
          <a:prstGeom prst="rect">
            <a:avLst/>
          </a:prstGeom>
          <a:noFill/>
        </p:spPr>
        <p:txBody>
          <a:bodyPr wrap="square" rtlCol="0">
            <a:spAutoFit/>
          </a:bodyPr>
          <a:lstStyle/>
          <a:p>
            <a:pPr marL="0" marR="0" lvl="0" indent="0" algn="dist" defTabSz="609600" rtl="0" eaLnBrk="1" fontAlgn="auto" latinLnBrk="0" hangingPunct="1">
              <a:lnSpc>
                <a:spcPct val="100000"/>
              </a:lnSpc>
              <a:spcBef>
                <a:spcPts val="0"/>
              </a:spcBef>
              <a:spcAft>
                <a:spcPts val="0"/>
              </a:spcAft>
              <a:buClrTx/>
              <a:buSzTx/>
              <a:buFontTx/>
              <a:buNone/>
              <a:defRPr/>
            </a:pPr>
            <a:r>
              <a:rPr kumimoji="1" lang="en-US" altLang="zh-CN" sz="9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rPr>
              <a:t>CONTENTS</a:t>
            </a:r>
            <a:endParaRPr kumimoji="1" lang="en-US" altLang="zh-CN" sz="900" b="0" i="0" u="none" strike="noStrike" kern="0" cap="none" spc="0" normalizeH="0" baseline="0" noProof="0">
              <a:ln>
                <a:noFill/>
              </a:ln>
              <a:solidFill>
                <a:prstClr val="white"/>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
        <p:nvSpPr>
          <p:cNvPr id="21" name="文本框 20"/>
          <p:cNvSpPr txBox="1"/>
          <p:nvPr/>
        </p:nvSpPr>
        <p:spPr>
          <a:xfrm>
            <a:off x="3796922" y="1272358"/>
            <a:ext cx="369916" cy="276999"/>
          </a:xfrm>
          <a:prstGeom prst="rect">
            <a:avLst/>
          </a:prstGeom>
          <a:noFill/>
        </p:spPr>
        <p:txBody>
          <a:bodyPr wrap="square" rtlCol="0">
            <a:spAutoFit/>
          </a:bodyPr>
          <a:lstStyle/>
          <a:p>
            <a:pPr marL="0" marR="0" lvl="0" indent="0" algn="ctr" defTabSz="609600" rtl="0" eaLnBrk="1" fontAlgn="auto" latinLnBrk="0" hangingPunct="1">
              <a:lnSpc>
                <a:spcPct val="100000"/>
              </a:lnSpc>
              <a:spcBef>
                <a:spcPts val="0"/>
              </a:spcBef>
              <a:spcAft>
                <a:spcPts val="0"/>
              </a:spcAft>
              <a:buClrTx/>
              <a:buSzTx/>
              <a:buFontTx/>
              <a:buNone/>
              <a:defRPr/>
            </a:pPr>
            <a:r>
              <a:rPr kumimoji="1"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ea"/>
                <a:sym typeface="Calibri" panose="020F0502020204030204" pitchFamily="34" charset="0"/>
              </a:rPr>
              <a:t>01</a:t>
            </a:r>
            <a:endParaRPr kumimoji="1"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
        <p:nvSpPr>
          <p:cNvPr id="25" name="文本框 24"/>
          <p:cNvSpPr txBox="1"/>
          <p:nvPr/>
        </p:nvSpPr>
        <p:spPr>
          <a:xfrm>
            <a:off x="3796922" y="2313842"/>
            <a:ext cx="369916" cy="276999"/>
          </a:xfrm>
          <a:prstGeom prst="rect">
            <a:avLst/>
          </a:prstGeom>
          <a:noFill/>
        </p:spPr>
        <p:txBody>
          <a:bodyPr wrap="square" rtlCol="0">
            <a:spAutoFit/>
          </a:bodyPr>
          <a:lstStyle/>
          <a:p>
            <a:pPr marL="0" marR="0" lvl="0" indent="0" algn="ctr" defTabSz="609600" rtl="0" eaLnBrk="1" fontAlgn="auto" latinLnBrk="0" hangingPunct="1">
              <a:lnSpc>
                <a:spcPct val="100000"/>
              </a:lnSpc>
              <a:spcBef>
                <a:spcPts val="0"/>
              </a:spcBef>
              <a:spcAft>
                <a:spcPts val="0"/>
              </a:spcAft>
              <a:buClrTx/>
              <a:buSzTx/>
              <a:buFontTx/>
              <a:buNone/>
              <a:defRPr/>
            </a:pPr>
            <a:r>
              <a:rPr kumimoji="1"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ea"/>
                <a:sym typeface="Calibri" panose="020F0502020204030204" pitchFamily="34" charset="0"/>
              </a:rPr>
              <a:t>02</a:t>
            </a:r>
            <a:endParaRPr kumimoji="1"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
        <p:nvSpPr>
          <p:cNvPr id="26" name="文本框 25"/>
          <p:cNvSpPr txBox="1"/>
          <p:nvPr/>
        </p:nvSpPr>
        <p:spPr>
          <a:xfrm>
            <a:off x="3796922" y="3355326"/>
            <a:ext cx="369916" cy="276999"/>
          </a:xfrm>
          <a:prstGeom prst="rect">
            <a:avLst/>
          </a:prstGeom>
          <a:noFill/>
        </p:spPr>
        <p:txBody>
          <a:bodyPr wrap="square" rtlCol="0">
            <a:spAutoFit/>
          </a:bodyPr>
          <a:lstStyle/>
          <a:p>
            <a:pPr marL="0" marR="0" lvl="0" indent="0" algn="ctr" defTabSz="609600" rtl="0" eaLnBrk="1" fontAlgn="auto" latinLnBrk="0" hangingPunct="1">
              <a:lnSpc>
                <a:spcPct val="100000"/>
              </a:lnSpc>
              <a:spcBef>
                <a:spcPts val="0"/>
              </a:spcBef>
              <a:spcAft>
                <a:spcPts val="0"/>
              </a:spcAft>
              <a:buClrTx/>
              <a:buSzTx/>
              <a:buFontTx/>
              <a:buNone/>
              <a:defRPr/>
            </a:pPr>
            <a:r>
              <a:rPr kumimoji="1"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ea"/>
                <a:sym typeface="Calibri" panose="020F0502020204030204" pitchFamily="34" charset="0"/>
              </a:rPr>
              <a:t>03</a:t>
            </a:r>
            <a:endParaRPr kumimoji="1"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7406" y="107950"/>
            <a:ext cx="4821555" cy="750570"/>
            <a:chOff x="-1103902" y="48644"/>
            <a:chExt cx="4590973" cy="750346"/>
          </a:xfrm>
        </p:grpSpPr>
        <p:sp>
          <p:nvSpPr>
            <p:cNvPr id="6" name="PA_矩形 7"/>
            <p:cNvSpPr/>
            <p:nvPr>
              <p:custDataLst>
                <p:tags r:id="rId1"/>
              </p:custDataLst>
            </p:nvPr>
          </p:nvSpPr>
          <p:spPr>
            <a:xfrm>
              <a:off x="-1103902" y="48644"/>
              <a:ext cx="4590973"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——Co-</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Teaching</a:t>
              </a:r>
              <a:endPar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217219" y="451749"/>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基本思路：</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663575" y="1377950"/>
            <a:ext cx="6728460" cy="106045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两个模型互相教学，把对于模型A来说有80%置信度的数据送给模型B学习，把对于模型B来说有80%置信度的数据送给模型A学习，模型A、B互相教学，随着训练次数的增加，哪些被标注错误的数据会被逐渐抛弃掉</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a:t>
            </a:r>
            <a:endPar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
        <p:nvSpPr>
          <p:cNvPr id="2" name="文本框 1"/>
          <p:cNvSpPr txBox="1"/>
          <p:nvPr/>
        </p:nvSpPr>
        <p:spPr>
          <a:xfrm>
            <a:off x="663575" y="3052445"/>
            <a:ext cx="6728460" cy="106045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改进：将采样器Dataloader改成自助采样（bootstrap_sample), 从数学的角度很好理解，只要噪声样本的占比少于50%，那么在n次随机采样下，采样到的数据中噪声样本的占比为会越来越少，标注正确的样本的数量的占比会越来越大</a:t>
            </a:r>
            <a:r>
              <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a:t>
            </a:r>
            <a:endParaRPr 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sp>
        <p:nvSpPr>
          <p:cNvPr id="4" name="PA_矩形 7"/>
          <p:cNvSpPr/>
          <p:nvPr>
            <p:custDataLst>
              <p:tags r:id="rId4"/>
            </p:custDataLst>
          </p:nvPr>
        </p:nvSpPr>
        <p:spPr>
          <a:xfrm>
            <a:off x="663575" y="259270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改进：</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7406" y="107950"/>
            <a:ext cx="4821555" cy="750570"/>
            <a:chOff x="-1103902" y="48644"/>
            <a:chExt cx="4590973" cy="750346"/>
          </a:xfrm>
        </p:grpSpPr>
        <p:sp>
          <p:nvSpPr>
            <p:cNvPr id="6" name="PA_矩形 7"/>
            <p:cNvSpPr/>
            <p:nvPr>
              <p:custDataLst>
                <p:tags r:id="rId1"/>
              </p:custDataLst>
            </p:nvPr>
          </p:nvSpPr>
          <p:spPr>
            <a:xfrm>
              <a:off x="-1103902" y="48644"/>
              <a:ext cx="4590973"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——Co-</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Teaching</a:t>
              </a:r>
              <a:endPar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217219" y="451749"/>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模型设计：</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pic>
        <p:nvPicPr>
          <p:cNvPr id="7" name="图片 6" descr="O`F%PKWSRW_CU1T5Y1[3A4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357630" y="1510665"/>
            <a:ext cx="6429375" cy="3227070"/>
          </a:xfrm>
          <a:prstGeom prst="rect">
            <a:avLst/>
          </a:prstGeom>
        </p:spPr>
      </p:pic>
      <p:pic>
        <p:nvPicPr>
          <p:cNvPr id="11" name="图片 10" descr="ZJ7NOSH3%U4464`}_~CQP~P"/>
          <p:cNvPicPr>
            <a:picLocks noChangeAspect="1"/>
          </p:cNvPicPr>
          <p:nvPr/>
        </p:nvPicPr>
        <p:blipFill>
          <a:blip r:embed="rId5">
            <a:clrChange>
              <a:clrFrom>
                <a:srgbClr val="EFF1F3">
                  <a:alpha val="100000"/>
                </a:srgbClr>
              </a:clrFrom>
              <a:clrTo>
                <a:srgbClr val="EFF1F3">
                  <a:alpha val="100000"/>
                  <a:alpha val="0"/>
                </a:srgbClr>
              </a:clrTo>
            </a:clrChange>
          </a:blip>
          <a:srcRect l="463" t="715" r="705"/>
          <a:stretch>
            <a:fillRect/>
          </a:stretch>
        </p:blipFill>
        <p:spPr>
          <a:xfrm>
            <a:off x="6605270" y="568325"/>
            <a:ext cx="2538730" cy="943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7406" y="107950"/>
            <a:ext cx="4821555" cy="750570"/>
            <a:chOff x="-1103902" y="48644"/>
            <a:chExt cx="4590973" cy="750346"/>
          </a:xfrm>
        </p:grpSpPr>
        <p:sp>
          <p:nvSpPr>
            <p:cNvPr id="6" name="PA_矩形 7"/>
            <p:cNvSpPr/>
            <p:nvPr>
              <p:custDataLst>
                <p:tags r:id="rId1"/>
              </p:custDataLst>
            </p:nvPr>
          </p:nvSpPr>
          <p:spPr>
            <a:xfrm>
              <a:off x="-1103902" y="48644"/>
              <a:ext cx="4590973"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——Co-</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Teaching</a:t>
              </a:r>
              <a:endPar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217219" y="451749"/>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训练结构：</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pic>
        <p:nvPicPr>
          <p:cNvPr id="2" name="图片 1" descr="6V8O5`9KLOQIA~UDOXN0EIS"/>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63575" y="1510665"/>
            <a:ext cx="3060065" cy="3263900"/>
          </a:xfrm>
          <a:prstGeom prst="rect">
            <a:avLst/>
          </a:prstGeom>
        </p:spPr>
      </p:pic>
      <p:pic>
        <p:nvPicPr>
          <p:cNvPr id="4" name="图片 3" descr="LPK7W9KFAI%2{WVXIO$W{UO"/>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349115" y="1689735"/>
            <a:ext cx="3121025" cy="1329690"/>
          </a:xfrm>
          <a:prstGeom prst="rect">
            <a:avLst/>
          </a:prstGeom>
        </p:spPr>
      </p:pic>
      <p:sp>
        <p:nvSpPr>
          <p:cNvPr id="10" name="PA_矩形 7"/>
          <p:cNvSpPr/>
          <p:nvPr>
            <p:custDataLst>
              <p:tags r:id="rId6"/>
            </p:custDataLst>
          </p:nvPr>
        </p:nvSpPr>
        <p:spPr>
          <a:xfrm>
            <a:off x="434911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训练结果：</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2" name="PA_矩形 8"/>
          <p:cNvSpPr/>
          <p:nvPr>
            <p:custDataLst>
              <p:tags r:id="rId7"/>
            </p:custDataLst>
          </p:nvPr>
        </p:nvSpPr>
        <p:spPr>
          <a:xfrm>
            <a:off x="4349115" y="1321435"/>
            <a:ext cx="2319020" cy="368300"/>
          </a:xfrm>
          <a:prstGeom prst="rect">
            <a:avLst/>
          </a:prstGeom>
        </p:spPr>
        <p:txBody>
          <a:bodyPr wrap="square">
            <a:spAutoFit/>
          </a:bodyPr>
          <a:p>
            <a:pPr marL="0" marR="0" lvl="0" indent="0" algn="l" defTabSz="685800" rtl="0" fontAlgn="auto">
              <a:lnSpc>
                <a:spcPct val="15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Loss </a:t>
            </a:r>
            <a:r>
              <a:rPr kumimoji="0" lang="zh-CN" altLang="en-US"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变化</a:t>
            </a:r>
            <a:endParaRPr kumimoji="0" lang="zh-CN" altLang="en-US"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
        <p:nvSpPr>
          <p:cNvPr id="13" name="PA_矩形 8"/>
          <p:cNvSpPr/>
          <p:nvPr>
            <p:custDataLst>
              <p:tags r:id="rId8"/>
            </p:custDataLst>
          </p:nvPr>
        </p:nvSpPr>
        <p:spPr>
          <a:xfrm>
            <a:off x="4349115" y="3019425"/>
            <a:ext cx="2319020" cy="368300"/>
          </a:xfrm>
          <a:prstGeom prst="rect">
            <a:avLst/>
          </a:prstGeom>
        </p:spPr>
        <p:txBody>
          <a:bodyPr wrap="square">
            <a:spAutoFit/>
          </a:bodyPr>
          <a:p>
            <a:pPr marL="0" marR="0" lvl="0" indent="0" algn="l" defTabSz="685800" rtl="0" fontAlgn="auto">
              <a:lnSpc>
                <a:spcPct val="15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Acc </a:t>
            </a:r>
            <a:r>
              <a:rPr kumimoji="0" lang="zh-CN" altLang="en-US"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变化（</a:t>
            </a:r>
            <a:r>
              <a:rPr kumimoji="0" lang="en-US" altLang="zh-CN"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75%</a:t>
            </a:r>
            <a:r>
              <a:rPr kumimoji="0" lang="zh-CN" altLang="en-US"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a:t>
            </a:r>
            <a:endParaRPr kumimoji="0" lang="zh-CN" altLang="en-US" sz="12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pic>
        <p:nvPicPr>
          <p:cNvPr id="14" name="图片 13" descr="D7J~U{M4P~3]DM4@IESE3P1"/>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4349115" y="3351530"/>
            <a:ext cx="3121660" cy="1640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P spid="10" grpId="1"/>
      <p:bldP spid="12" grpId="1"/>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7406" y="107950"/>
            <a:ext cx="4821555" cy="750570"/>
            <a:chOff x="-1103902" y="48644"/>
            <a:chExt cx="4590973" cy="750346"/>
          </a:xfrm>
        </p:grpSpPr>
        <p:sp>
          <p:nvSpPr>
            <p:cNvPr id="6" name="PA_矩形 7"/>
            <p:cNvSpPr/>
            <p:nvPr>
              <p:custDataLst>
                <p:tags r:id="rId1"/>
              </p:custDataLst>
            </p:nvPr>
          </p:nvSpPr>
          <p:spPr>
            <a:xfrm>
              <a:off x="-1103902" y="48644"/>
              <a:ext cx="4590973"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CORES*</a:t>
              </a:r>
              <a:endPar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217219" y="451749"/>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基本思路：</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663575" y="1377950"/>
            <a:ext cx="6728460" cy="1060450"/>
          </a:xfrm>
          <a:prstGeom prst="rect">
            <a:avLst/>
          </a:prstGeom>
          <a:noFill/>
        </p:spPr>
        <p:txBody>
          <a:bodyPr wrap="square" rtlCol="0" anchor="t">
            <a:spAutoFit/>
          </a:bodyPr>
          <a:p>
            <a:pPr indent="349250" algn="l" fontAlgn="auto">
              <a:lnSpc>
                <a:spcPct val="150000"/>
              </a:lnSpc>
              <a:spcBef>
                <a:spcPts val="0"/>
              </a:spcBef>
              <a:spcAft>
                <a:spcPts val="0"/>
              </a:spcAft>
              <a:buClrTx/>
              <a:buSzTx/>
              <a:buFontTx/>
              <a:defRPr/>
            </a:pPr>
            <a:r>
              <a:rPr 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Co-teaching + </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动态样本筛（置信度正则化样本筛），通过在损失函数中加入正则化项不断筛选出</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 Large-loss </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的样本，再将更加干净的数据集放入</a:t>
            </a:r>
            <a:r>
              <a:rPr lang="en-US" altLang="zh-CN"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Co-teaching</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网络中</a:t>
            </a:r>
            <a:r>
              <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rPr>
              <a:t>训练。</a:t>
            </a:r>
            <a:endParaRPr lang="zh-CN" altLang="en-US" sz="140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endParaRPr>
          </a:p>
        </p:txBody>
      </p:sp>
      <p:pic>
        <p:nvPicPr>
          <p:cNvPr id="2" name="图片 1" descr="C]8_X$I2%$1]~84D)6L)5OW"/>
          <p:cNvPicPr>
            <a:picLocks noChangeAspect="1"/>
          </p:cNvPicPr>
          <p:nvPr/>
        </p:nvPicPr>
        <p:blipFill>
          <a:blip r:embed="rId4">
            <a:clrChange>
              <a:clrFrom>
                <a:srgbClr val="F6F6F6">
                  <a:alpha val="100000"/>
                </a:srgbClr>
              </a:clrFrom>
              <a:clrTo>
                <a:srgbClr val="F6F6F6">
                  <a:alpha val="100000"/>
                  <a:alpha val="0"/>
                </a:srgbClr>
              </a:clrTo>
            </a:clrChange>
          </a:blip>
          <a:srcRect r="926"/>
          <a:stretch>
            <a:fillRect/>
          </a:stretch>
        </p:blipFill>
        <p:spPr>
          <a:xfrm>
            <a:off x="1941830" y="2494915"/>
            <a:ext cx="4171950" cy="1957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7406" y="107950"/>
            <a:ext cx="4821555" cy="750570"/>
            <a:chOff x="-1103902" y="48644"/>
            <a:chExt cx="4590973" cy="750346"/>
          </a:xfrm>
        </p:grpSpPr>
        <p:sp>
          <p:nvSpPr>
            <p:cNvPr id="6" name="PA_矩形 7"/>
            <p:cNvSpPr/>
            <p:nvPr>
              <p:custDataLst>
                <p:tags r:id="rId1"/>
              </p:custDataLst>
            </p:nvPr>
          </p:nvSpPr>
          <p:spPr>
            <a:xfrm>
              <a:off x="-1103902" y="48644"/>
              <a:ext cx="4590973" cy="460238"/>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具体实验设计</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a:t>
              </a:r>
              <a:r>
                <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CORES*</a:t>
              </a:r>
              <a:endParaRPr kumimoji="0" lang="en-US" altLang="zh-CN"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8" name="PA_矩形 8"/>
            <p:cNvSpPr/>
            <p:nvPr>
              <p:custDataLst>
                <p:tags r:id="rId2"/>
              </p:custDataLst>
            </p:nvPr>
          </p:nvSpPr>
          <p:spPr>
            <a:xfrm>
              <a:off x="217219" y="451749"/>
              <a:ext cx="2070261" cy="252655"/>
            </a:xfrm>
            <a:prstGeom prst="rect">
              <a:avLst/>
            </a:prstGeom>
          </p:spPr>
          <p:txBody>
            <a:bodyPr wrap="square">
              <a:spAutoFit/>
            </a:bodyPr>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Specific experimental design</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9" name="直接连接符 8"/>
            <p:cNvCxnSpPr/>
            <p:nvPr/>
          </p:nvCxnSpPr>
          <p:spPr>
            <a:xfrm>
              <a:off x="1040414"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3" name="PA_矩形 7"/>
          <p:cNvSpPr/>
          <p:nvPr>
            <p:custDataLst>
              <p:tags r:id="rId3"/>
            </p:custDataLst>
          </p:nvPr>
        </p:nvSpPr>
        <p:spPr>
          <a:xfrm>
            <a:off x="663575" y="953135"/>
            <a:ext cx="5284470" cy="36830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实验结果：</a:t>
            </a:r>
            <a:endParaRPr kumimoji="0" lang="zh-CN" altLang="en-US"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pic>
        <p:nvPicPr>
          <p:cNvPr id="4" name="图片 3"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1280" y="1206500"/>
            <a:ext cx="4747895" cy="3165475"/>
          </a:xfrm>
          <a:prstGeom prst="rect">
            <a:avLst/>
          </a:prstGeom>
        </p:spPr>
      </p:pic>
      <p:pic>
        <p:nvPicPr>
          <p:cNvPr id="101" name="图片 100"/>
          <p:cNvPicPr/>
          <p:nvPr/>
        </p:nvPicPr>
        <p:blipFill>
          <a:blip r:embed="rId5"/>
          <a:stretch>
            <a:fillRect/>
          </a:stretch>
        </p:blipFill>
        <p:spPr>
          <a:xfrm>
            <a:off x="4666615" y="1599565"/>
            <a:ext cx="4413885" cy="23793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PA_矩形 7"/>
          <p:cNvSpPr/>
          <p:nvPr>
            <p:custDataLst>
              <p:tags r:id="rId1"/>
            </p:custDataLst>
          </p:nvPr>
        </p:nvSpPr>
        <p:spPr>
          <a:xfrm>
            <a:off x="1527035" y="1897922"/>
            <a:ext cx="4297680" cy="64516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感谢老师和</a:t>
            </a:r>
            <a:r>
              <a:rPr kumimoji="0" lang="zh-CN" altLang="en-US" sz="36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同学观看</a:t>
            </a:r>
            <a:endParaRPr kumimoji="0" lang="zh-CN" altLang="en-US" sz="36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32" name="矩形 31"/>
          <p:cNvSpPr/>
          <p:nvPr/>
        </p:nvSpPr>
        <p:spPr>
          <a:xfrm>
            <a:off x="1572755" y="2529220"/>
            <a:ext cx="4859232" cy="5520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rPr>
              <a:t>Lorem ipsum dolor sit amet, consectetuer adipiscing elit. Aenean commodo ligula eget dolorLorem ipsum dolor sit amet</a:t>
            </a:r>
            <a:endPar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endParaRPr>
          </a:p>
        </p:txBody>
      </p:sp>
      <p:sp>
        <p:nvSpPr>
          <p:cNvPr id="33" name="矩形: 圆角 32"/>
          <p:cNvSpPr/>
          <p:nvPr/>
        </p:nvSpPr>
        <p:spPr>
          <a:xfrm>
            <a:off x="1692275" y="3289935"/>
            <a:ext cx="1470025" cy="228600"/>
          </a:xfrm>
          <a:prstGeom prst="roundRect">
            <a:avLst>
              <a:gd name="adj" fmla="val 50000"/>
            </a:avLst>
          </a:prstGeom>
          <a:solidFill>
            <a:srgbClr val="E4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汇报人：</a:t>
            </a: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吴文隆</a:t>
            </a:r>
            <a:endPar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endParaRPr>
          </a:p>
        </p:txBody>
      </p:sp>
      <p:sp>
        <p:nvSpPr>
          <p:cNvPr id="34" name="PA_矩形 8"/>
          <p:cNvSpPr/>
          <p:nvPr>
            <p:custDataLst>
              <p:tags r:id="rId2"/>
            </p:custDataLst>
          </p:nvPr>
        </p:nvSpPr>
        <p:spPr>
          <a:xfrm>
            <a:off x="1572755" y="1556585"/>
            <a:ext cx="5584329" cy="33718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A3B2D6"/>
                </a:solidFill>
                <a:effectLst/>
                <a:uLnTx/>
                <a:uFillTx/>
                <a:latin typeface="华文细黑" panose="02010600040101010101" charset="-122"/>
                <a:ea typeface="微软雅黑" panose="020B0503020204020204" charset="-122"/>
                <a:cs typeface="+mn-cs"/>
              </a:rPr>
              <a:t>Thank You For Your Teachers And C</a:t>
            </a:r>
            <a:r>
              <a:rPr kumimoji="0" lang="en-US" altLang="zh-CN" sz="1600" b="0" i="0" u="none" strike="noStrike" kern="0" cap="none" spc="0" normalizeH="0" baseline="0" noProof="0">
                <a:ln>
                  <a:noFill/>
                </a:ln>
                <a:solidFill>
                  <a:srgbClr val="A3B2D6"/>
                </a:solidFill>
                <a:effectLst/>
                <a:uLnTx/>
                <a:uFillTx/>
                <a:latin typeface="华文细黑" panose="02010600040101010101" charset="-122"/>
                <a:ea typeface="微软雅黑" panose="020B0503020204020204" charset="-122"/>
                <a:cs typeface="+mn-cs"/>
              </a:rPr>
              <a:t>lassmates</a:t>
            </a:r>
            <a:endParaRPr kumimoji="0" lang="en-US" altLang="zh-CN" sz="1600" b="0" i="0" u="none" strike="noStrike" kern="0" cap="none" spc="0" normalizeH="0" baseline="0" noProof="0">
              <a:ln>
                <a:noFill/>
              </a:ln>
              <a:solidFill>
                <a:srgbClr val="A3B2D6"/>
              </a:solidFill>
              <a:effectLst/>
              <a:uLnTx/>
              <a:uFillTx/>
              <a:latin typeface="华文细黑" panose="02010600040101010101" charset="-122"/>
              <a:ea typeface="微软雅黑" panose="020B0503020204020204" charset="-122"/>
              <a:cs typeface="+mn-cs"/>
            </a:endParaRPr>
          </a:p>
        </p:txBody>
      </p:sp>
      <p:grpSp>
        <p:nvGrpSpPr>
          <p:cNvPr id="5" name="Group 4"/>
          <p:cNvGrpSpPr>
            <a:grpSpLocks noChangeAspect="1"/>
          </p:cNvGrpSpPr>
          <p:nvPr/>
        </p:nvGrpSpPr>
        <p:grpSpPr bwMode="auto">
          <a:xfrm>
            <a:off x="-323850" y="-363538"/>
            <a:ext cx="1343025" cy="1658938"/>
            <a:chOff x="-204" y="-229"/>
            <a:chExt cx="846" cy="1045"/>
          </a:xfrm>
        </p:grpSpPr>
        <p:sp>
          <p:nvSpPr>
            <p:cNvPr id="6" name="AutoShape 3"/>
            <p:cNvSpPr>
              <a:spLocks noChangeAspect="1" noChangeArrowheads="1" noTextEdit="1"/>
            </p:cNvSpPr>
            <p:nvPr/>
          </p:nvSpPr>
          <p:spPr bwMode="auto">
            <a:xfrm>
              <a:off x="-204" y="-229"/>
              <a:ext cx="846"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 name="Oval 5"/>
            <p:cNvSpPr>
              <a:spLocks noChangeArrowheads="1"/>
            </p:cNvSpPr>
            <p:nvPr/>
          </p:nvSpPr>
          <p:spPr bwMode="auto">
            <a:xfrm>
              <a:off x="-201" y="-227"/>
              <a:ext cx="845" cy="847"/>
            </a:xfrm>
            <a:prstGeom prst="ellipse">
              <a:avLst/>
            </a:prstGeom>
            <a:solidFill>
              <a:srgbClr val="E4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 name="Oval 6"/>
            <p:cNvSpPr>
              <a:spLocks noChangeArrowheads="1"/>
            </p:cNvSpPr>
            <p:nvPr/>
          </p:nvSpPr>
          <p:spPr bwMode="auto">
            <a:xfrm>
              <a:off x="176" y="441"/>
              <a:ext cx="378" cy="377"/>
            </a:xfrm>
            <a:prstGeom prst="ellipse">
              <a:avLst/>
            </a:prstGeom>
            <a:solidFill>
              <a:srgbClr val="A3B2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323850" y="-363538"/>
            <a:ext cx="1343025" cy="1658938"/>
            <a:chOff x="-204" y="-229"/>
            <a:chExt cx="846" cy="1045"/>
          </a:xfrm>
        </p:grpSpPr>
        <p:sp>
          <p:nvSpPr>
            <p:cNvPr id="6" name="AutoShape 3"/>
            <p:cNvSpPr>
              <a:spLocks noChangeAspect="1" noChangeArrowheads="1" noTextEdit="1"/>
            </p:cNvSpPr>
            <p:nvPr/>
          </p:nvSpPr>
          <p:spPr bwMode="auto">
            <a:xfrm>
              <a:off x="-204" y="-229"/>
              <a:ext cx="846"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 name="Oval 5"/>
            <p:cNvSpPr>
              <a:spLocks noChangeArrowheads="1"/>
            </p:cNvSpPr>
            <p:nvPr/>
          </p:nvSpPr>
          <p:spPr bwMode="auto">
            <a:xfrm>
              <a:off x="-201" y="-227"/>
              <a:ext cx="845" cy="847"/>
            </a:xfrm>
            <a:prstGeom prst="ellipse">
              <a:avLst/>
            </a:prstGeom>
            <a:solidFill>
              <a:srgbClr val="E4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 name="Oval 6"/>
            <p:cNvSpPr>
              <a:spLocks noChangeArrowheads="1"/>
            </p:cNvSpPr>
            <p:nvPr/>
          </p:nvSpPr>
          <p:spPr bwMode="auto">
            <a:xfrm>
              <a:off x="176" y="441"/>
              <a:ext cx="378" cy="377"/>
            </a:xfrm>
            <a:prstGeom prst="ellipse">
              <a:avLst/>
            </a:prstGeom>
            <a:solidFill>
              <a:srgbClr val="A3B2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2" name="PA_矩形 7"/>
          <p:cNvSpPr/>
          <p:nvPr>
            <p:custDataLst>
              <p:tags r:id="rId1"/>
            </p:custDataLst>
          </p:nvPr>
        </p:nvSpPr>
        <p:spPr>
          <a:xfrm>
            <a:off x="1599835" y="1936770"/>
            <a:ext cx="3230880" cy="70675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问题背景介绍</a:t>
            </a:r>
            <a:endPar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3" name="矩形 2"/>
          <p:cNvSpPr/>
          <p:nvPr/>
        </p:nvSpPr>
        <p:spPr>
          <a:xfrm>
            <a:off x="1599835" y="2671597"/>
            <a:ext cx="4859232" cy="5520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rPr>
              <a:t>Lorem ipsum dolor sit amet, consectetuer adipiscing elit. Aenean commodo ligula eget dolorLorem ipsum dolor sit amet</a:t>
            </a:r>
            <a:endPar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endParaRPr>
          </a:p>
        </p:txBody>
      </p:sp>
      <p:sp>
        <p:nvSpPr>
          <p:cNvPr id="4" name="矩形: 圆角 3"/>
          <p:cNvSpPr/>
          <p:nvPr/>
        </p:nvSpPr>
        <p:spPr>
          <a:xfrm>
            <a:off x="1681947" y="3449235"/>
            <a:ext cx="1229619" cy="228855"/>
          </a:xfrm>
          <a:prstGeom prst="roundRect">
            <a:avLst>
              <a:gd name="adj" fmla="val 50000"/>
            </a:avLst>
          </a:prstGeom>
          <a:solidFill>
            <a:srgbClr val="E4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第一单元</a:t>
            </a:r>
            <a:endPar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endParaRPr>
          </a:p>
        </p:txBody>
      </p:sp>
      <p:sp>
        <p:nvSpPr>
          <p:cNvPr id="9" name="PA_矩形 8"/>
          <p:cNvSpPr/>
          <p:nvPr>
            <p:custDataLst>
              <p:tags r:id="rId2"/>
            </p:custDataLst>
          </p:nvPr>
        </p:nvSpPr>
        <p:spPr>
          <a:xfrm>
            <a:off x="1599835" y="1598216"/>
            <a:ext cx="5584329" cy="33718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Review Of Work </a:t>
            </a:r>
            <a:r>
              <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Background</a:t>
            </a:r>
            <a:endPar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5560541" cy="5143500"/>
          </a:xfrm>
          <a:prstGeom prst="rect">
            <a:avLst/>
          </a:prstGeom>
          <a:solidFill>
            <a:srgbClr val="637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4" name="文本框 33"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txBox="1"/>
          <p:nvPr/>
        </p:nvSpPr>
        <p:spPr>
          <a:xfrm>
            <a:off x="201295" y="2837180"/>
            <a:ext cx="4649470" cy="521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华文细黑" panose="02010600040101010101" charset="-122"/>
                <a:ea typeface="微软雅黑" panose="020B0503020204020204" charset="-122"/>
                <a:cs typeface="+mn-cs"/>
              </a:rPr>
              <a:t>问题背景----带噪样本处理</a:t>
            </a:r>
            <a:endParaRPr kumimoji="0" lang="zh-CN" altLang="en-US" sz="2800" b="1" i="0" u="none" strike="noStrike" kern="1200" cap="none" spc="0" normalizeH="0" baseline="0" noProof="0">
              <a:ln>
                <a:noFill/>
              </a:ln>
              <a:solidFill>
                <a:prstClr val="white"/>
              </a:solidFill>
              <a:effectLst/>
              <a:uLnTx/>
              <a:uFillTx/>
              <a:latin typeface="华文细黑" panose="02010600040101010101" charset="-122"/>
              <a:ea typeface="微软雅黑" panose="020B0503020204020204" charset="-122"/>
              <a:cs typeface="+mn-cs"/>
            </a:endParaRPr>
          </a:p>
        </p:txBody>
      </p:sp>
      <p:sp>
        <p:nvSpPr>
          <p:cNvPr id="35" name="矩形 34"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200999" y="3360137"/>
            <a:ext cx="4844385" cy="1545590"/>
          </a:xfrm>
          <a:prstGeom prst="rect">
            <a:avLst/>
          </a:prstGeom>
          <a:noFill/>
        </p:spPr>
        <p:txBody>
          <a:bodyPr wrap="square">
            <a:spAutoFit/>
          </a:bodyPr>
          <a:lstStyle/>
          <a:p>
            <a:pPr marL="0" marR="0" lvl="0" indent="0" algn="l" defTabSz="457200" rtl="0" eaLnBrk="1" fontAlgn="base" latinLnBrk="0" hangingPunct="1">
              <a:lnSpc>
                <a:spcPct val="150000"/>
              </a:lnSpc>
              <a:spcBef>
                <a:spcPct val="0"/>
              </a:spcBef>
              <a:spcAft>
                <a:spcPct val="0"/>
              </a:spcAft>
              <a:buClrTx/>
              <a:buSzTx/>
              <a:buFontTx/>
              <a:buNone/>
              <a:defRPr/>
            </a:pPr>
            <a:r>
              <a:rPr kumimoji="0" lang="en-US" altLang="zh-CN" sz="1050" b="0" i="0" u="none" strike="noStrike" kern="1200" cap="none" spc="0" normalizeH="0" baseline="0" noProof="0">
                <a:ln>
                  <a:noFill/>
                </a:ln>
                <a:solidFill>
                  <a:prstClr val="white"/>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深度学习中的图像分类任务需要为特定图像分配标签。在有监督学习过程中，大量的准确标注的样本训练样本至关重要。但在实际应用过程中，标记数据往往需要大量的人力，物力财力。标注的数据质量某种程度上还受到人为主观因素的影响，导致实际获取的标注样本时常含有不定比例的标签噪声。说到带噪样本处理就不得不提到神经网络了，神经网络的成功建立在大量的干净数据和很深的网络模型基础上。</a:t>
            </a:r>
            <a:endParaRPr kumimoji="0" lang="en-US" altLang="zh-CN" sz="1050" b="0" i="0" u="none" strike="noStrike" kern="1200" cap="none" spc="0" normalizeH="0" baseline="0" noProof="0">
              <a:ln>
                <a:noFill/>
              </a:ln>
              <a:solidFill>
                <a:prstClr val="white"/>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11" name="矩形 10"/>
          <p:cNvSpPr/>
          <p:nvPr/>
        </p:nvSpPr>
        <p:spPr>
          <a:xfrm>
            <a:off x="5988391" y="893566"/>
            <a:ext cx="3022488" cy="372681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rPr>
              <a:t>深度神经网络对于标签噪声具有一定的鲁棒性，但随着训练程度的加深，网络会倾向于过</a:t>
            </a:r>
            <a:endPar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rPr>
              <a:t>拟合数据，这使它们容易对噪声进行记忆，甚至是完全随机的噪声也是如此。因此，为了有效</a:t>
            </a:r>
            <a:endPar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rPr>
              <a:t>地训练深度神经网络，必须考虑标签噪声的存在，并开发相应的对抗算法来消除其负面影响。</a:t>
            </a:r>
            <a:endPar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rPr>
              <a:t>标签噪声主要有人工合成噪声和真实复杂场景中的噪声两种 [1]，如图 (a) 表示人工合成的噪声标签样本分布，其在四角菱形表示原始类别的样本错误标记为其它类别，可知人眼就可以很快辨别。对于图 (b)，可以发现较多错误标注的样本处于三种不同类别的边界，即原始的样本质量就较差，难以辨别，在实际场景中也容易被人工标注或者机器识别错误，这样的噪声标签数据集更加符合现实复杂场景中的数据。</a:t>
            </a:r>
            <a:endParaRPr kumimoji="0" sz="1050" b="0" i="0" u="none" strike="noStrike" kern="1200" cap="none" spc="0" normalizeH="0" baseline="0" noProof="0">
              <a:ln>
                <a:noFill/>
              </a:ln>
              <a:solidFill>
                <a:prstClr val="black">
                  <a:lumMod val="50000"/>
                  <a:lumOff val="50000"/>
                </a:prstClr>
              </a:solidFill>
              <a:effectLst/>
              <a:uLnTx/>
              <a:uFillTx/>
              <a:latin typeface="Calibri Light" panose="020F0302020204030204"/>
              <a:ea typeface="微软雅黑" panose="020B0503020204020204" charset="-122"/>
              <a:cs typeface="+mn-ea"/>
              <a:sym typeface="+mn-lt"/>
            </a:endParaRPr>
          </a:p>
        </p:txBody>
      </p:sp>
      <p:sp>
        <p:nvSpPr>
          <p:cNvPr id="13" name="矩形 12"/>
          <p:cNvSpPr/>
          <p:nvPr/>
        </p:nvSpPr>
        <p:spPr>
          <a:xfrm>
            <a:off x="5989026" y="425044"/>
            <a:ext cx="1005403" cy="338554"/>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637CAC"/>
                </a:solidFill>
                <a:effectLst/>
                <a:uLnTx/>
                <a:uFillTx/>
                <a:latin typeface="微软雅黑" panose="020B0503020204020204" charset="-122"/>
                <a:ea typeface="微软雅黑" panose="020B0503020204020204" charset="-122"/>
                <a:cs typeface="+mn-cs"/>
                <a:sym typeface="+mn-lt"/>
              </a:rPr>
              <a:t>工作概述</a:t>
            </a:r>
            <a:endParaRPr kumimoji="0" lang="zh-CN" altLang="en-US" sz="1600" b="1" i="0" u="none" strike="noStrike" kern="1200" cap="none" spc="0" normalizeH="0" baseline="0" noProof="0">
              <a:ln>
                <a:noFill/>
              </a:ln>
              <a:solidFill>
                <a:srgbClr val="637CAC"/>
              </a:solidFill>
              <a:effectLst/>
              <a:uLnTx/>
              <a:uFillTx/>
              <a:latin typeface="微软雅黑" panose="020B0503020204020204" charset="-122"/>
              <a:ea typeface="微软雅黑" panose="020B0503020204020204" charset="-122"/>
              <a:cs typeface="+mn-cs"/>
              <a:sym typeface="+mn-lt"/>
            </a:endParaRPr>
          </a:p>
        </p:txBody>
      </p:sp>
      <p:pic>
        <p:nvPicPr>
          <p:cNvPr id="4" name="图片 3"/>
          <p:cNvPicPr>
            <a:picLocks noChangeAspect="1"/>
          </p:cNvPicPr>
          <p:nvPr/>
        </p:nvPicPr>
        <p:blipFill>
          <a:blip r:embed="rId1"/>
          <a:stretch>
            <a:fillRect/>
          </a:stretch>
        </p:blipFill>
        <p:spPr>
          <a:xfrm>
            <a:off x="400050" y="424815"/>
            <a:ext cx="4517390" cy="2068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901"/>
          <p:cNvSpPr txBox="1"/>
          <p:nvPr>
            <p:custDataLst>
              <p:tags r:id="rId1"/>
            </p:custDataLst>
          </p:nvPr>
        </p:nvSpPr>
        <p:spPr>
          <a:xfrm>
            <a:off x="457204" y="800107"/>
            <a:ext cx="7315257" cy="591979"/>
          </a:xfrm>
          <a:prstGeom prst="rect">
            <a:avLst/>
          </a:prstGeom>
        </p:spPr>
        <p:txBody>
          <a:bodyPr vert="horz" lIns="47625" tIns="19050" rIns="47625" bIns="19050" rtlCol="0" anchor="b" anchorCtr="0">
            <a:normAutofit lnSpcReduction="20000"/>
          </a:bodyPr>
          <a:p>
            <a:pPr marL="0" indent="0" algn="l" fontAlgn="auto">
              <a:lnSpc>
                <a:spcPct val="100000"/>
              </a:lnSpc>
              <a:spcBef>
                <a:spcPts val="0"/>
              </a:spcBef>
              <a:spcAft>
                <a:spcPts val="0"/>
              </a:spcAft>
              <a:buSzPct val="100000"/>
              <a:buNone/>
            </a:pPr>
            <a:r>
              <a:rPr lang="zh-CN" altLang="en-US" sz="3200" b="1" i="0" strike="noStrike" spc="320" baseline="0">
                <a:solidFill>
                  <a:schemeClr val="accent1">
                    <a:lumMod val="75000"/>
                  </a:schemeClr>
                </a:solidFill>
                <a:uFillTx/>
                <a:latin typeface="微软雅黑" panose="020B0503020204020204" charset="-122"/>
                <a:ea typeface="微软雅黑" panose="020B0503020204020204" charset="-122"/>
              </a:rPr>
              <a:t>问题背景介绍</a:t>
            </a:r>
            <a:endParaRPr lang="zh-CN" altLang="en-US" sz="3200" b="1" i="0" strike="noStrike" spc="320" baseline="0">
              <a:solidFill>
                <a:schemeClr val="accent1">
                  <a:lumMod val="75000"/>
                </a:schemeClr>
              </a:solidFill>
              <a:uFillTx/>
              <a:latin typeface="微软雅黑" panose="020B0503020204020204" charset="-122"/>
              <a:ea typeface="微软雅黑" panose="020B0503020204020204" charset="-122"/>
            </a:endParaRPr>
          </a:p>
        </p:txBody>
      </p:sp>
      <p:sp>
        <p:nvSpPr>
          <p:cNvPr id="33" name="Object 902"/>
          <p:cNvSpPr txBox="1"/>
          <p:nvPr>
            <p:custDataLst>
              <p:tags r:id="rId2"/>
            </p:custDataLst>
          </p:nvPr>
        </p:nvSpPr>
        <p:spPr>
          <a:xfrm>
            <a:off x="457204" y="1411136"/>
            <a:ext cx="7315257" cy="303371"/>
          </a:xfrm>
          <a:prstGeom prst="rect">
            <a:avLst/>
          </a:prstGeom>
        </p:spPr>
        <p:txBody>
          <a:bodyPr vert="horz" lIns="47625" tIns="19050" rIns="47625" bIns="19050" rtlCol="0" anchor="t" anchorCtr="0">
            <a:normAutofit/>
          </a:bodyPr>
          <a:p>
            <a:pPr marL="0" indent="0" algn="l" fontAlgn="auto">
              <a:lnSpc>
                <a:spcPct val="100000"/>
              </a:lnSpc>
              <a:spcBef>
                <a:spcPts val="0"/>
              </a:spcBef>
              <a:spcAft>
                <a:spcPts val="0"/>
              </a:spcAft>
              <a:buSzPct val="100000"/>
              <a:buNone/>
            </a:pPr>
            <a:r>
              <a:rPr lang="en-US" altLang="zh-CN" sz="1500" spc="80">
                <a:solidFill>
                  <a:schemeClr val="dk1"/>
                </a:solidFill>
                <a:uFillTx/>
                <a:latin typeface="微软雅黑" panose="020B0503020204020204" charset="-122"/>
                <a:ea typeface="微软雅黑" panose="020B0503020204020204" charset="-122"/>
                <a:sym typeface="+mn-ea"/>
              </a:rPr>
              <a:t>Review Of Work Background</a:t>
            </a:r>
            <a:endParaRPr lang="en-US" altLang="zh-CN" sz="1500" spc="80">
              <a:solidFill>
                <a:schemeClr val="dk1"/>
              </a:solidFill>
              <a:uFillTx/>
              <a:latin typeface="微软雅黑" panose="020B0503020204020204" charset="-122"/>
              <a:ea typeface="微软雅黑" panose="020B0503020204020204" charset="-122"/>
              <a:sym typeface="+mn-ea"/>
            </a:endParaRPr>
          </a:p>
        </p:txBody>
      </p:sp>
      <p:sp>
        <p:nvSpPr>
          <p:cNvPr id="41" name="矩形 7"/>
          <p:cNvSpPr/>
          <p:nvPr>
            <p:custDataLst>
              <p:tags r:id="rId3"/>
            </p:custDataLst>
          </p:nvPr>
        </p:nvSpPr>
        <p:spPr>
          <a:xfrm>
            <a:off x="4412437" y="2510033"/>
            <a:ext cx="888381" cy="888381"/>
          </a:xfrm>
          <a:prstGeom prst="rect">
            <a:avLst/>
          </a:prstGeom>
          <a:solidFill>
            <a:schemeClr val="accent2"/>
          </a:solidFill>
        </p:spPr>
        <p:txBody>
          <a:bodyPr rot="0" spcFirstLastPara="0" vertOverflow="overflow" horzOverflow="overflow" vert="horz" wrap="square" lIns="68580" tIns="34290" rIns="68580" bIns="34290" numCol="1" spcCol="0" rtlCol="0" fromWordArt="0" anchor="ctr" anchorCtr="0" forceAA="0" compatLnSpc="1">
            <a:normAutofit/>
          </a:bodyPr>
          <a:p>
            <a:pPr algn="just">
              <a:lnSpc>
                <a:spcPct val="130000"/>
              </a:lnSpc>
            </a:pPr>
            <a:endParaRPr lang="zh-CN" altLang="en-US" sz="1350" dirty="0" err="1">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42" name="矩形 8"/>
          <p:cNvSpPr/>
          <p:nvPr>
            <p:custDataLst>
              <p:tags r:id="rId4"/>
            </p:custDataLst>
          </p:nvPr>
        </p:nvSpPr>
        <p:spPr>
          <a:xfrm>
            <a:off x="3835450" y="2766832"/>
            <a:ext cx="888381" cy="888381"/>
          </a:xfrm>
          <a:prstGeom prst="rect">
            <a:avLst/>
          </a:prstGeom>
          <a:solidFill>
            <a:schemeClr val="accent1"/>
          </a:solidFill>
        </p:spPr>
        <p:txBody>
          <a:bodyPr rot="0" spcFirstLastPara="0" vertOverflow="overflow" horzOverflow="overflow" vert="horz" wrap="square" lIns="68580" tIns="34290" rIns="68580" bIns="34290" numCol="1" spcCol="0" rtlCol="0" fromWordArt="0" anchor="ctr" anchorCtr="0" forceAA="0" compatLnSpc="1">
            <a:normAutofit/>
          </a:bodyPr>
          <a:p>
            <a:pPr algn="just">
              <a:lnSpc>
                <a:spcPct val="130000"/>
              </a:lnSpc>
            </a:pPr>
            <a:endParaRPr lang="zh-CN" altLang="en-US" sz="1350" dirty="0" err="1">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43" name="矩形 9"/>
          <p:cNvSpPr/>
          <p:nvPr>
            <p:custDataLst>
              <p:tags r:id="rId5"/>
            </p:custDataLst>
          </p:nvPr>
        </p:nvSpPr>
        <p:spPr>
          <a:xfrm>
            <a:off x="721995" y="2331085"/>
            <a:ext cx="2397125" cy="2012950"/>
          </a:xfrm>
          <a:prstGeom prst="rect">
            <a:avLst/>
          </a:prstGeom>
        </p:spPr>
        <p:txBody>
          <a:bodyPr wrap="square" anchor="ctr"/>
          <a:p>
            <a:pPr marL="0" marR="0" lvl="0" indent="0" algn="l" defTabSz="685800" rtl="0" eaLnBrk="1" fontAlgn="auto" latinLnBrk="0" hangingPunct="1">
              <a:lnSpc>
                <a:spcPct val="120000"/>
              </a:lnSpc>
              <a:spcBef>
                <a:spcPts val="0"/>
              </a:spcBef>
              <a:spcAft>
                <a:spcPts val="800"/>
              </a:spcAft>
              <a:buSzPct val="100000"/>
              <a:buFontTx/>
              <a:buNone/>
            </a:pPr>
            <a:r>
              <a:rPr lang="zh-CN" altLang="en-US" sz="1600" strike="noStrike" kern="0" spc="60" baseline="0">
                <a:solidFill>
                  <a:schemeClr val="tx1"/>
                </a:solidFill>
                <a:latin typeface="Arial" panose="020B0604020202020204" pitchFamily="34" charset="0"/>
                <a:ea typeface="微软雅黑" panose="020B0503020204020204" charset="-122"/>
                <a:sym typeface="+mn-lt"/>
              </a:rPr>
              <a:t>存在的问题</a:t>
            </a:r>
            <a:endParaRPr lang="zh-CN" altLang="en-US" sz="1600" strike="noStrike" kern="0" spc="60" baseline="0">
              <a:solidFill>
                <a:schemeClr val="tx1"/>
              </a:solidFill>
              <a:latin typeface="Arial" panose="020B0604020202020204" pitchFamily="34" charset="0"/>
              <a:ea typeface="微软雅黑" panose="020B0503020204020204" charset="-122"/>
              <a:sym typeface="+mn-lt"/>
            </a:endParaRPr>
          </a:p>
          <a:p>
            <a:pPr marL="0" marR="0" lvl="0" indent="0" algn="l" defTabSz="685800" rtl="0" eaLnBrk="1" fontAlgn="auto" latinLnBrk="0" hangingPunct="1">
              <a:lnSpc>
                <a:spcPct val="120000"/>
              </a:lnSpc>
              <a:spcBef>
                <a:spcPts val="0"/>
              </a:spcBef>
              <a:spcAft>
                <a:spcPts val="800"/>
              </a:spcAft>
              <a:buSzPct val="100000"/>
              <a:buFontTx/>
              <a:buNone/>
            </a:pPr>
            <a:r>
              <a:rPr lang="en-US" altLang="zh-CN" sz="1200" strike="noStrike" kern="0" spc="40" baseline="0">
                <a:solidFill>
                  <a:schemeClr val="tx1"/>
                </a:solidFill>
                <a:latin typeface="Arial" panose="020B0604020202020204" pitchFamily="34" charset="0"/>
                <a:ea typeface="微软雅黑" panose="020B0503020204020204" charset="-122"/>
                <a:sym typeface="+mn-lt"/>
              </a:rPr>
              <a:t>1.</a:t>
            </a:r>
            <a:r>
              <a:rPr lang="en-US" altLang="zh-CN" sz="1600" strike="noStrike" kern="0" spc="60" baseline="0">
                <a:solidFill>
                  <a:schemeClr val="tx1"/>
                </a:solidFill>
                <a:latin typeface="Arial" panose="020B0604020202020204" pitchFamily="34" charset="0"/>
                <a:ea typeface="微软雅黑" panose="020B0503020204020204" charset="-122"/>
                <a:sym typeface="+mn-lt"/>
              </a:rPr>
              <a:t> </a:t>
            </a:r>
            <a:r>
              <a:rPr lang="en-US" altLang="zh-CN" sz="1200" strike="noStrike" kern="0" spc="40" baseline="0">
                <a:solidFill>
                  <a:schemeClr val="tx1"/>
                </a:solidFill>
                <a:latin typeface="Arial" panose="020B0604020202020204" pitchFamily="34" charset="0"/>
                <a:ea typeface="微软雅黑" panose="020B0503020204020204" charset="-122"/>
                <a:sym typeface="+mn-lt"/>
              </a:rPr>
              <a:t>未知的噪声标签</a:t>
            </a:r>
            <a:endParaRPr lang="en-US" altLang="zh-CN" sz="1200" strike="noStrike" kern="0" spc="40" baseline="0">
              <a:solidFill>
                <a:schemeClr val="tx1"/>
              </a:solidFill>
              <a:latin typeface="Arial" panose="020B0604020202020204" pitchFamily="34" charset="0"/>
              <a:ea typeface="微软雅黑" panose="020B0503020204020204" charset="-122"/>
              <a:sym typeface="+mn-lt"/>
            </a:endParaRPr>
          </a:p>
          <a:p>
            <a:pPr marL="0" marR="0" lvl="0" indent="0" algn="l" defTabSz="685800" rtl="0" eaLnBrk="1" fontAlgn="auto" latinLnBrk="0" hangingPunct="1">
              <a:lnSpc>
                <a:spcPct val="120000"/>
              </a:lnSpc>
              <a:spcBef>
                <a:spcPts val="0"/>
              </a:spcBef>
              <a:spcAft>
                <a:spcPts val="800"/>
              </a:spcAft>
              <a:buSzPct val="100000"/>
              <a:buFontTx/>
              <a:buNone/>
            </a:pPr>
            <a:r>
              <a:rPr lang="en-US" altLang="zh-CN" sz="1200" strike="noStrike" kern="0" spc="40" baseline="0">
                <a:solidFill>
                  <a:schemeClr val="tx1"/>
                </a:solidFill>
                <a:latin typeface="Arial" panose="020B0604020202020204" pitchFamily="34" charset="0"/>
                <a:ea typeface="微软雅黑" panose="020B0503020204020204" charset="-122"/>
                <a:sym typeface="+mn-lt"/>
              </a:rPr>
              <a:t>2. 大量样例相关/特征相关的噪声标签</a:t>
            </a:r>
            <a:endParaRPr lang="en-US" altLang="zh-CN" sz="1200" strike="noStrike" kern="0" spc="40" baseline="0">
              <a:solidFill>
                <a:schemeClr val="tx1"/>
              </a:solidFill>
              <a:latin typeface="Arial" panose="020B0604020202020204" pitchFamily="34" charset="0"/>
              <a:ea typeface="微软雅黑" panose="020B0503020204020204" charset="-122"/>
              <a:sym typeface="+mn-lt"/>
            </a:endParaRPr>
          </a:p>
          <a:p>
            <a:pPr marL="0" marR="0" lvl="0" indent="0" algn="l" defTabSz="685800" rtl="0" eaLnBrk="1" fontAlgn="auto" latinLnBrk="0" hangingPunct="1">
              <a:lnSpc>
                <a:spcPct val="120000"/>
              </a:lnSpc>
              <a:spcBef>
                <a:spcPts val="0"/>
              </a:spcBef>
              <a:spcAft>
                <a:spcPts val="800"/>
              </a:spcAft>
              <a:buSzPct val="100000"/>
              <a:buFontTx/>
              <a:buNone/>
            </a:pPr>
            <a:r>
              <a:rPr lang="en-US" altLang="zh-CN" sz="1200" strike="noStrike" kern="0" spc="40" baseline="0">
                <a:solidFill>
                  <a:schemeClr val="tx1"/>
                </a:solidFill>
                <a:latin typeface="Arial" panose="020B0604020202020204" pitchFamily="34" charset="0"/>
                <a:ea typeface="微软雅黑" panose="020B0503020204020204" charset="-122"/>
                <a:sym typeface="+mn-lt"/>
              </a:rPr>
              <a:t>3. 损失函数难以量化评估噪声标签</a:t>
            </a:r>
            <a:r>
              <a:rPr lang="zh-CN" altLang="en-US" sz="1200" strike="noStrike" kern="0" spc="40" baseline="0">
                <a:solidFill>
                  <a:schemeClr val="tx1"/>
                </a:solidFill>
                <a:latin typeface="Arial" panose="020B0604020202020204" pitchFamily="34" charset="0"/>
                <a:ea typeface="微软雅黑" panose="020B0503020204020204" charset="-122"/>
                <a:sym typeface="+mn-lt"/>
              </a:rPr>
              <a:t>（难以</a:t>
            </a:r>
            <a:r>
              <a:rPr lang="zh-CN" altLang="en-US" sz="1200" strike="noStrike" kern="0" spc="40" baseline="0">
                <a:solidFill>
                  <a:schemeClr val="tx1"/>
                </a:solidFill>
                <a:latin typeface="Arial" panose="020B0604020202020204" pitchFamily="34" charset="0"/>
                <a:ea typeface="微软雅黑" panose="020B0503020204020204" charset="-122"/>
                <a:sym typeface="+mn-lt"/>
              </a:rPr>
              <a:t>建模）</a:t>
            </a:r>
            <a:endParaRPr lang="zh-CN" altLang="en-US" sz="1200" strike="noStrike" kern="0" spc="40" baseline="0">
              <a:solidFill>
                <a:schemeClr val="tx1"/>
              </a:solidFill>
              <a:latin typeface="Arial" panose="020B0604020202020204" pitchFamily="34" charset="0"/>
              <a:ea typeface="微软雅黑" panose="020B0503020204020204" charset="-122"/>
              <a:sym typeface="+mn-lt"/>
            </a:endParaRPr>
          </a:p>
          <a:p>
            <a:pPr marL="0" marR="0" lvl="0" indent="0" algn="l" defTabSz="685800" rtl="0" eaLnBrk="1" fontAlgn="auto" latinLnBrk="0" hangingPunct="1">
              <a:lnSpc>
                <a:spcPct val="120000"/>
              </a:lnSpc>
              <a:spcBef>
                <a:spcPts val="0"/>
              </a:spcBef>
              <a:spcAft>
                <a:spcPts val="800"/>
              </a:spcAft>
              <a:buSzPct val="100000"/>
              <a:buFontTx/>
              <a:buNone/>
            </a:pPr>
            <a:r>
              <a:rPr lang="en-US" altLang="zh-CN" sz="1200" strike="noStrike" kern="0" spc="40" baseline="0">
                <a:solidFill>
                  <a:schemeClr val="tx1"/>
                </a:solidFill>
                <a:latin typeface="Arial" panose="020B0604020202020204" pitchFamily="34" charset="0"/>
                <a:ea typeface="微软雅黑" panose="020B0503020204020204" charset="-122"/>
                <a:sym typeface="+mn-lt"/>
              </a:rPr>
              <a:t>...</a:t>
            </a:r>
            <a:endParaRPr lang="en-US" altLang="zh-CN" sz="1200" strike="noStrike" kern="0" spc="40" baseline="0">
              <a:solidFill>
                <a:schemeClr val="tx1"/>
              </a:solidFill>
              <a:latin typeface="Arial" panose="020B0604020202020204" pitchFamily="34" charset="0"/>
              <a:ea typeface="微软雅黑" panose="020B0503020204020204" charset="-122"/>
              <a:sym typeface="+mn-lt"/>
            </a:endParaRPr>
          </a:p>
        </p:txBody>
      </p:sp>
      <p:cxnSp>
        <p:nvCxnSpPr>
          <p:cNvPr id="44" name="肘形连接符 31"/>
          <p:cNvCxnSpPr>
            <a:stCxn id="43" idx="3"/>
            <a:endCxn id="42" idx="1"/>
          </p:cNvCxnSpPr>
          <p:nvPr>
            <p:custDataLst>
              <p:tags r:id="rId6"/>
            </p:custDataLst>
          </p:nvPr>
        </p:nvCxnSpPr>
        <p:spPr>
          <a:xfrm flipV="1">
            <a:off x="3119120" y="3211195"/>
            <a:ext cx="716280" cy="126365"/>
          </a:xfrm>
          <a:prstGeom prst="bentConnector3">
            <a:avLst>
              <a:gd name="adj1" fmla="val 50000"/>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1" name="矩形 50"/>
          <p:cNvSpPr/>
          <p:nvPr>
            <p:custDataLst>
              <p:tags r:id="rId7"/>
            </p:custDataLst>
          </p:nvPr>
        </p:nvSpPr>
        <p:spPr>
          <a:xfrm>
            <a:off x="6076315" y="2167255"/>
            <a:ext cx="2322830" cy="1977390"/>
          </a:xfrm>
          <a:prstGeom prst="rect">
            <a:avLst/>
          </a:prstGeom>
        </p:spPr>
        <p:txBody>
          <a:bodyPr wrap="square" anchor="ctr">
            <a:normAutofit fontScale="90000"/>
          </a:bodyPr>
          <a:p>
            <a:pPr marL="0" marR="0" lvl="0" algn="l" defTabSz="685800" rtl="0" eaLnBrk="1" fontAlgn="auto" latinLnBrk="0" hangingPunct="1">
              <a:lnSpc>
                <a:spcPct val="120000"/>
              </a:lnSpc>
              <a:spcBef>
                <a:spcPts val="0"/>
              </a:spcBef>
              <a:spcAft>
                <a:spcPts val="800"/>
              </a:spcAft>
              <a:buClrTx/>
              <a:buSzTx/>
              <a:buFontTx/>
              <a:buNone/>
            </a:pPr>
            <a:r>
              <a:rPr lang="zh-CN" altLang="en-US" sz="1600" strike="noStrike" kern="0" spc="60" baseline="0">
                <a:solidFill>
                  <a:schemeClr val="tx1"/>
                </a:solidFill>
                <a:latin typeface="Arial" panose="020B0604020202020204" pitchFamily="34" charset="0"/>
                <a:ea typeface="微软雅黑" panose="020B0503020204020204" charset="-122"/>
                <a:sym typeface="+mn-lt"/>
              </a:rPr>
              <a:t>解决方法</a:t>
            </a:r>
            <a:endParaRPr lang="zh-CN" altLang="en-US" sz="1600" strike="noStrike" kern="0" spc="60" baseline="0">
              <a:solidFill>
                <a:schemeClr val="tx1"/>
              </a:solidFill>
              <a:latin typeface="Arial" panose="020B0604020202020204" pitchFamily="34" charset="0"/>
              <a:ea typeface="微软雅黑" panose="020B0503020204020204" charset="-122"/>
              <a:sym typeface="+mn-lt"/>
            </a:endParaRPr>
          </a:p>
          <a:p>
            <a:pPr lvl="0" algn="l" defTabSz="685800">
              <a:lnSpc>
                <a:spcPct val="120000"/>
              </a:lnSpc>
              <a:spcBef>
                <a:spcPts val="0"/>
              </a:spcBef>
              <a:spcAft>
                <a:spcPts val="800"/>
              </a:spcAft>
              <a:buClrTx/>
              <a:buSzTx/>
              <a:buFontTx/>
            </a:pPr>
            <a:r>
              <a:rPr lang="en-US" altLang="zh-CN" sz="1200" strike="noStrike" kern="0" spc="40" baseline="0">
                <a:solidFill>
                  <a:schemeClr val="tx1"/>
                </a:solidFill>
                <a:latin typeface="Arial" panose="020B0604020202020204" pitchFamily="34" charset="0"/>
                <a:ea typeface="微软雅黑" panose="020B0503020204020204" charset="-122"/>
                <a:sym typeface="+mn-lt"/>
              </a:rPr>
              <a:t>1. 置信度正则化器（学习干净标签分布）</a:t>
            </a:r>
            <a:endParaRPr lang="en-US" altLang="zh-CN" sz="1200" strike="noStrike" kern="0" spc="40" baseline="0">
              <a:solidFill>
                <a:schemeClr val="tx1"/>
              </a:solidFill>
              <a:latin typeface="Arial" panose="020B0604020202020204" pitchFamily="34" charset="0"/>
              <a:ea typeface="微软雅黑" panose="020B0503020204020204" charset="-122"/>
              <a:sym typeface="+mn-lt"/>
            </a:endParaRPr>
          </a:p>
          <a:p>
            <a:pPr lvl="0" algn="l" defTabSz="685800">
              <a:lnSpc>
                <a:spcPct val="120000"/>
              </a:lnSpc>
              <a:spcBef>
                <a:spcPts val="0"/>
              </a:spcBef>
              <a:spcAft>
                <a:spcPts val="800"/>
              </a:spcAft>
              <a:buClrTx/>
              <a:buSzTx/>
              <a:buFontTx/>
            </a:pPr>
            <a:r>
              <a:rPr lang="en-US" altLang="zh-CN" sz="1200" strike="noStrike" kern="0" spc="40" baseline="0">
                <a:solidFill>
                  <a:schemeClr val="tx1"/>
                </a:solidFill>
                <a:latin typeface="Arial" panose="020B0604020202020204" pitchFamily="34" charset="0"/>
                <a:ea typeface="微软雅黑" panose="020B0503020204020204" charset="-122"/>
                <a:sym typeface="+mn-lt"/>
              </a:rPr>
              <a:t>2. </a:t>
            </a:r>
            <a:r>
              <a:rPr lang="zh-CN" altLang="en-US" sz="1200" strike="noStrike" kern="0" spc="40" baseline="0">
                <a:solidFill>
                  <a:schemeClr val="tx1"/>
                </a:solidFill>
                <a:latin typeface="Arial" panose="020B0604020202020204" pitchFamily="34" charset="0"/>
                <a:ea typeface="微软雅黑" panose="020B0503020204020204" charset="-122"/>
                <a:sym typeface="+mn-lt"/>
              </a:rPr>
              <a:t>设计新的损失函数</a:t>
            </a:r>
            <a:endParaRPr lang="en-US" altLang="zh-CN" sz="1200" strike="noStrike" kern="0" spc="40" baseline="0">
              <a:solidFill>
                <a:schemeClr val="tx1"/>
              </a:solidFill>
              <a:latin typeface="Arial" panose="020B0604020202020204" pitchFamily="34" charset="0"/>
              <a:ea typeface="微软雅黑" panose="020B0503020204020204" charset="-122"/>
              <a:sym typeface="+mn-lt"/>
            </a:endParaRPr>
          </a:p>
          <a:p>
            <a:pPr lvl="0" algn="l" defTabSz="685800">
              <a:lnSpc>
                <a:spcPct val="120000"/>
              </a:lnSpc>
              <a:spcBef>
                <a:spcPts val="0"/>
              </a:spcBef>
              <a:spcAft>
                <a:spcPts val="800"/>
              </a:spcAft>
              <a:buClrTx/>
              <a:buSzTx/>
              <a:buFontTx/>
              <a:buNone/>
            </a:pPr>
            <a:r>
              <a:rPr lang="en-US" altLang="zh-CN" sz="1200" strike="noStrike" kern="0" spc="40" baseline="0">
                <a:solidFill>
                  <a:schemeClr val="tx1"/>
                </a:solidFill>
                <a:latin typeface="Arial" panose="020B0604020202020204" pitchFamily="34" charset="0"/>
                <a:ea typeface="微软雅黑" panose="020B0503020204020204" charset="-122"/>
                <a:sym typeface="+mn-lt"/>
              </a:rPr>
              <a:t>3. </a:t>
            </a:r>
            <a:r>
              <a:rPr lang="en-US" altLang="zh-CN" sz="1200" kern="0" spc="40">
                <a:latin typeface="Arial" panose="020B0604020202020204" pitchFamily="34" charset="0"/>
                <a:ea typeface="微软雅黑" panose="020B0503020204020204" charset="-122"/>
                <a:sym typeface="+mn-lt"/>
              </a:rPr>
              <a:t>动态样品筛（分离干净标签和噪声标签）</a:t>
            </a:r>
            <a:endParaRPr lang="en-US" altLang="zh-CN" sz="1200" kern="0" spc="40">
              <a:latin typeface="Arial" panose="020B0604020202020204" pitchFamily="34" charset="0"/>
              <a:ea typeface="微软雅黑" panose="020B0503020204020204" charset="-122"/>
              <a:sym typeface="+mn-lt"/>
            </a:endParaRPr>
          </a:p>
          <a:p>
            <a:pPr lvl="0" algn="l" defTabSz="685800">
              <a:lnSpc>
                <a:spcPct val="120000"/>
              </a:lnSpc>
              <a:spcBef>
                <a:spcPts val="0"/>
              </a:spcBef>
              <a:spcAft>
                <a:spcPts val="800"/>
              </a:spcAft>
              <a:buClrTx/>
              <a:buSzTx/>
              <a:buFontTx/>
              <a:buNone/>
            </a:pPr>
            <a:r>
              <a:rPr lang="en-US" altLang="zh-CN" sz="1200" strike="noStrike" kern="0" spc="40" baseline="0">
                <a:solidFill>
                  <a:schemeClr val="tx1"/>
                </a:solidFill>
                <a:latin typeface="Arial" panose="020B0604020202020204" pitchFamily="34" charset="0"/>
                <a:ea typeface="微软雅黑" panose="020B0503020204020204" charset="-122"/>
                <a:sym typeface="+mn-lt"/>
              </a:rPr>
              <a:t>...</a:t>
            </a:r>
            <a:endParaRPr lang="en-US" altLang="zh-CN" sz="1200" strike="noStrike" kern="0" spc="40" baseline="0">
              <a:solidFill>
                <a:schemeClr val="tx1"/>
              </a:solidFill>
              <a:latin typeface="Arial" panose="020B0604020202020204" pitchFamily="34" charset="0"/>
              <a:ea typeface="微软雅黑" panose="020B0503020204020204" charset="-122"/>
              <a:sym typeface="+mn-lt"/>
            </a:endParaRPr>
          </a:p>
        </p:txBody>
      </p:sp>
      <p:cxnSp>
        <p:nvCxnSpPr>
          <p:cNvPr id="52" name="肘形连接符 51"/>
          <p:cNvCxnSpPr>
            <a:stCxn id="41" idx="3"/>
            <a:endCxn id="51" idx="1"/>
          </p:cNvCxnSpPr>
          <p:nvPr>
            <p:custDataLst>
              <p:tags r:id="rId8"/>
            </p:custDataLst>
          </p:nvPr>
        </p:nvCxnSpPr>
        <p:spPr>
          <a:xfrm>
            <a:off x="5300980" y="2954655"/>
            <a:ext cx="775335" cy="201295"/>
          </a:xfrm>
          <a:prstGeom prst="bentConnector3">
            <a:avLst>
              <a:gd name="adj1" fmla="val 50041"/>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9" name="直角三角形 2"/>
          <p:cNvSpPr/>
          <p:nvPr>
            <p:custDataLst>
              <p:tags r:id="rId9"/>
            </p:custDataLst>
          </p:nvPr>
        </p:nvSpPr>
        <p:spPr>
          <a:xfrm flipH="1">
            <a:off x="404534" y="3947160"/>
            <a:ext cx="8739466" cy="11906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200" b="1">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30" name="直角三角形 3"/>
          <p:cNvSpPr/>
          <p:nvPr>
            <p:custDataLst>
              <p:tags r:id="rId10"/>
            </p:custDataLst>
          </p:nvPr>
        </p:nvSpPr>
        <p:spPr>
          <a:xfrm>
            <a:off x="0" y="4142966"/>
            <a:ext cx="2543175" cy="1000534"/>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200" b="1">
              <a:solidFill>
                <a:schemeClr val="lt1"/>
              </a:solidFill>
              <a:latin typeface="微软雅黑" panose="020B0503020204020204" charset="-122"/>
              <a:ea typeface="微软雅黑" panose="020B0503020204020204" charset="-122"/>
              <a:cs typeface="微软雅黑" panose="020B0503020204020204" charset="-122"/>
            </a:endParaRPr>
          </a:p>
        </p:txBody>
      </p:sp>
      <p:cxnSp>
        <p:nvCxnSpPr>
          <p:cNvPr id="31" name="直接连接符 4"/>
          <p:cNvCxnSpPr/>
          <p:nvPr>
            <p:custDataLst>
              <p:tags r:id="rId11"/>
            </p:custDataLst>
          </p:nvPr>
        </p:nvCxnSpPr>
        <p:spPr>
          <a:xfrm flipH="1">
            <a:off x="478155" y="1931194"/>
            <a:ext cx="8189595" cy="7620"/>
          </a:xfrm>
          <a:prstGeom prst="line">
            <a:avLst/>
          </a:prstGeom>
          <a:ln w="1270">
            <a:solidFill>
              <a:schemeClr val="accent1"/>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34" name="组合 12"/>
          <p:cNvGrpSpPr/>
          <p:nvPr>
            <p:custDataLst>
              <p:tags r:id="rId12"/>
            </p:custDataLst>
          </p:nvPr>
        </p:nvGrpSpPr>
        <p:grpSpPr>
          <a:xfrm>
            <a:off x="8066723" y="845344"/>
            <a:ext cx="618649" cy="537210"/>
            <a:chOff x="16938" y="1775"/>
            <a:chExt cx="1299" cy="1128"/>
          </a:xfrm>
        </p:grpSpPr>
        <p:grpSp>
          <p:nvGrpSpPr>
            <p:cNvPr id="35" name="组合 6"/>
            <p:cNvGrpSpPr>
              <a:grpSpLocks noChangeAspect="1"/>
            </p:cNvGrpSpPr>
            <p:nvPr>
              <p:custDataLst>
                <p:tags r:id="rId13"/>
              </p:custDataLst>
            </p:nvPr>
          </p:nvGrpSpPr>
          <p:grpSpPr>
            <a:xfrm rot="10800000">
              <a:off x="17057" y="1873"/>
              <a:ext cx="1180" cy="1030"/>
              <a:chOff x="1168400" y="1347856"/>
              <a:chExt cx="723913" cy="631688"/>
            </a:xfrm>
            <a:noFill/>
          </p:grpSpPr>
          <p:sp>
            <p:nvSpPr>
              <p:cNvPr id="36" name="任意多边形: 形状 10"/>
              <p:cNvSpPr>
                <a:spLocks noChangeAspect="1"/>
              </p:cNvSpPr>
              <p:nvPr>
                <p:custDataLst>
                  <p:tags r:id="rId14"/>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37" name="任意多边形: 形状 11"/>
              <p:cNvSpPr>
                <a:spLocks noChangeAspect="1"/>
              </p:cNvSpPr>
              <p:nvPr>
                <p:custDataLst>
                  <p:tags r:id="rId15"/>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solidFill>
                    <a:schemeClr val="lt1"/>
                  </a:solidFill>
                  <a:latin typeface="微软雅黑" panose="020B0503020204020204" charset="-122"/>
                  <a:ea typeface="微软雅黑" panose="020B0503020204020204" charset="-122"/>
                  <a:cs typeface="微软雅黑" panose="020B0503020204020204" charset="-122"/>
                </a:endParaRPr>
              </a:p>
            </p:txBody>
          </p:sp>
        </p:grpSp>
        <p:grpSp>
          <p:nvGrpSpPr>
            <p:cNvPr id="38" name="组合 7"/>
            <p:cNvGrpSpPr>
              <a:grpSpLocks noChangeAspect="1"/>
            </p:cNvGrpSpPr>
            <p:nvPr>
              <p:custDataLst>
                <p:tags r:id="rId16"/>
              </p:custDataLst>
            </p:nvPr>
          </p:nvGrpSpPr>
          <p:grpSpPr>
            <a:xfrm rot="10800000">
              <a:off x="16938" y="1775"/>
              <a:ext cx="1221" cy="1086"/>
              <a:chOff x="1182937" y="1347856"/>
              <a:chExt cx="709957" cy="631688"/>
            </a:xfrm>
            <a:solidFill>
              <a:schemeClr val="accent1"/>
            </a:solidFill>
          </p:grpSpPr>
          <p:sp>
            <p:nvSpPr>
              <p:cNvPr id="39" name="任意多边形: 形状 8"/>
              <p:cNvSpPr>
                <a:spLocks noChangeAspect="1"/>
              </p:cNvSpPr>
              <p:nvPr>
                <p:custDataLst>
                  <p:tags r:id="rId17"/>
                </p:custDataLst>
              </p:nvPr>
            </p:nvSpPr>
            <p:spPr>
              <a:xfrm>
                <a:off x="1182937"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40" name="任意多边形: 形状 9"/>
              <p:cNvSpPr>
                <a:spLocks noChangeAspect="1"/>
              </p:cNvSpPr>
              <p:nvPr>
                <p:custDataLst>
                  <p:tags r:id="rId18"/>
                </p:custDataLst>
              </p:nvPr>
            </p:nvSpPr>
            <p:spPr>
              <a:xfrm>
                <a:off x="1581599"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solidFill>
                    <a:schemeClr val="lt1"/>
                  </a:solidFill>
                  <a:latin typeface="微软雅黑" panose="020B0503020204020204" charset="-122"/>
                  <a:ea typeface="微软雅黑" panose="020B0503020204020204" charset="-122"/>
                  <a:cs typeface="微软雅黑" panose="020B0503020204020204" charset="-122"/>
                </a:endParaRPr>
              </a:p>
            </p:txBody>
          </p:sp>
        </p:grpSp>
      </p:grpSp>
    </p:spTree>
    <p:custDataLst>
      <p:tags r:id="rId1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323850" y="-363538"/>
            <a:ext cx="1343025" cy="1658938"/>
            <a:chOff x="-204" y="-229"/>
            <a:chExt cx="846" cy="1045"/>
          </a:xfrm>
        </p:grpSpPr>
        <p:sp>
          <p:nvSpPr>
            <p:cNvPr id="6" name="AutoShape 3"/>
            <p:cNvSpPr>
              <a:spLocks noChangeAspect="1" noChangeArrowheads="1" noTextEdit="1"/>
            </p:cNvSpPr>
            <p:nvPr/>
          </p:nvSpPr>
          <p:spPr bwMode="auto">
            <a:xfrm>
              <a:off x="-204" y="-229"/>
              <a:ext cx="846"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 name="Oval 5"/>
            <p:cNvSpPr>
              <a:spLocks noChangeArrowheads="1"/>
            </p:cNvSpPr>
            <p:nvPr/>
          </p:nvSpPr>
          <p:spPr bwMode="auto">
            <a:xfrm>
              <a:off x="-201" y="-227"/>
              <a:ext cx="845" cy="847"/>
            </a:xfrm>
            <a:prstGeom prst="ellipse">
              <a:avLst/>
            </a:prstGeom>
            <a:solidFill>
              <a:srgbClr val="E4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 name="Oval 6"/>
            <p:cNvSpPr>
              <a:spLocks noChangeArrowheads="1"/>
            </p:cNvSpPr>
            <p:nvPr/>
          </p:nvSpPr>
          <p:spPr bwMode="auto">
            <a:xfrm>
              <a:off x="176" y="441"/>
              <a:ext cx="378" cy="377"/>
            </a:xfrm>
            <a:prstGeom prst="ellipse">
              <a:avLst/>
            </a:prstGeom>
            <a:solidFill>
              <a:srgbClr val="A3B2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2" name="PA_矩形 7"/>
          <p:cNvSpPr/>
          <p:nvPr>
            <p:custDataLst>
              <p:tags r:id="rId1"/>
            </p:custDataLst>
          </p:nvPr>
        </p:nvSpPr>
        <p:spPr>
          <a:xfrm>
            <a:off x="1599835" y="1936770"/>
            <a:ext cx="3230880" cy="70675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已有方法介绍</a:t>
            </a:r>
            <a:endParaRPr kumimoji="0" lang="zh-CN" altLang="en-US" sz="40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3" name="矩形 2"/>
          <p:cNvSpPr/>
          <p:nvPr/>
        </p:nvSpPr>
        <p:spPr>
          <a:xfrm>
            <a:off x="1599835" y="2671597"/>
            <a:ext cx="4859232" cy="5520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rPr>
              <a:t>Lorem ipsum dolor sit amet, consectetuer adipiscing elit. Aenean commodo ligula eget dolorLorem ipsum dolor sit amet</a:t>
            </a:r>
            <a:endParaRPr kumimoji="0" lang="en-US" altLang="zh-CN" sz="1050" b="0" i="0" u="none" strike="noStrike" kern="0" cap="none" spc="0" normalizeH="0" baseline="0" noProof="0">
              <a:ln>
                <a:noFill/>
              </a:ln>
              <a:solidFill>
                <a:prstClr val="white">
                  <a:lumMod val="50000"/>
                </a:prstClr>
              </a:solidFill>
              <a:effectLst/>
              <a:uLnTx/>
              <a:uFillTx/>
              <a:latin typeface="Calibri Light" panose="020F0302020204030204"/>
              <a:ea typeface="微软雅黑 Light" panose="020B0502040204020203" charset="-122"/>
              <a:cs typeface="Arial" panose="020B0604020202020204" pitchFamily="34" charset="0"/>
            </a:endParaRPr>
          </a:p>
        </p:txBody>
      </p:sp>
      <p:sp>
        <p:nvSpPr>
          <p:cNvPr id="4" name="矩形: 圆角 3"/>
          <p:cNvSpPr/>
          <p:nvPr/>
        </p:nvSpPr>
        <p:spPr>
          <a:xfrm>
            <a:off x="1681947" y="3449235"/>
            <a:ext cx="1229619" cy="228855"/>
          </a:xfrm>
          <a:prstGeom prst="roundRect">
            <a:avLst>
              <a:gd name="adj" fmla="val 50000"/>
            </a:avLst>
          </a:prstGeom>
          <a:solidFill>
            <a:srgbClr val="E4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rPr>
              <a:t>第二单元</a:t>
            </a:r>
            <a:endParaRPr kumimoji="0" lang="zh-CN" altLang="en-US" sz="1200" b="0" i="0" u="none" strike="noStrike" kern="1200" cap="none" spc="0" normalizeH="0" baseline="0" noProof="0">
              <a:ln>
                <a:noFill/>
              </a:ln>
              <a:solidFill>
                <a:prstClr val="white"/>
              </a:solidFill>
              <a:effectLst/>
              <a:uLnTx/>
              <a:uFillTx/>
              <a:latin typeface="华文细黑" panose="02010600040101010101" charset="-122"/>
              <a:ea typeface="微软雅黑 Light" panose="020B0502040204020203" charset="-122"/>
              <a:cs typeface="+mn-cs"/>
            </a:endParaRPr>
          </a:p>
        </p:txBody>
      </p:sp>
      <p:sp>
        <p:nvSpPr>
          <p:cNvPr id="9" name="PA_矩形 8"/>
          <p:cNvSpPr/>
          <p:nvPr>
            <p:custDataLst>
              <p:tags r:id="rId2"/>
            </p:custDataLst>
          </p:nvPr>
        </p:nvSpPr>
        <p:spPr>
          <a:xfrm>
            <a:off x="1599835" y="1598216"/>
            <a:ext cx="5584329" cy="33718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Introduction to existing methods</a:t>
            </a:r>
            <a:endParaRPr kumimoji="0" lang="en-US" altLang="zh-CN" sz="160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06147" y="164444"/>
            <a:ext cx="2531110" cy="779548"/>
            <a:chOff x="-93262" y="19442"/>
            <a:chExt cx="2531110" cy="779548"/>
          </a:xfrm>
        </p:grpSpPr>
        <p:sp>
          <p:nvSpPr>
            <p:cNvPr id="12" name="PA_矩形 7"/>
            <p:cNvSpPr/>
            <p:nvPr>
              <p:custDataLst>
                <p:tags r:id="rId1"/>
              </p:custDataLst>
            </p:nvPr>
          </p:nvSpPr>
          <p:spPr>
            <a:xfrm>
              <a:off x="156928" y="19442"/>
              <a:ext cx="2031325" cy="46037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已有方法介绍</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93262" y="479817"/>
              <a:ext cx="2531110" cy="25273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Introduction to existing methods</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21670"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62" name="矩形 6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1339215" y="1419860"/>
            <a:ext cx="6465570" cy="2676525"/>
          </a:xfrm>
          <a:prstGeom prst="rect">
            <a:avLst/>
          </a:prstGeom>
        </p:spPr>
        <p:txBody>
          <a:bodyPr wrap="square">
            <a:spAutoFit/>
          </a:bodyPr>
          <a:lstStyle/>
          <a:p>
            <a:pPr marL="0" marR="0" lvl="0" indent="457200" algn="l" defTabSz="457200" rtl="0" fontAlgn="auto">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传统处理标签噪声的方法可以分为两类：</a:t>
            </a:r>
            <a:r>
              <a:rPr kumimoji="0" lang="en-US" altLang="zh-CN" sz="16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无模型算法</a:t>
            </a:r>
            <a:r>
              <a:rPr kumimoji="0" lang="zh-CN" altLang="en-US" sz="16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（蒙特卡洛</a:t>
            </a:r>
            <a:r>
              <a:rPr kumimoji="0" lang="zh-CN" altLang="en-US" sz="16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算法）</a:t>
            </a:r>
            <a:r>
              <a:rPr kumimoji="0" lang="en-US" altLang="zh-CN" sz="16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和基于模型的算法</a:t>
            </a:r>
            <a:r>
              <a:rPr kumimoji="0" lang="en-US" altLang="zh-CN" sz="1600" b="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在第一类中，许多方法在不对其建模的情况下减少了标签噪声的副作用，尽管这些算法运行效果良好，但由于没有明确地对标签噪声进行建模，则无法保证它们的可靠性。针对于这种状况，研究人员提出了利用转移矩阵 T (x)（即矩阵值函数）显式地模拟标签噪声的生成过程，基本思想是干净的类后验概率可以通过使用噪声类后验概率（从噪声数据中学习）和转移矩阵来推断。</a:t>
            </a:r>
            <a:endParaRPr kumimoji="0" lang="en-US" altLang="zh-CN" sz="1600" b="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06147" y="164444"/>
            <a:ext cx="2531110" cy="779548"/>
            <a:chOff x="-93262" y="19442"/>
            <a:chExt cx="2531110" cy="779548"/>
          </a:xfrm>
        </p:grpSpPr>
        <p:sp>
          <p:nvSpPr>
            <p:cNvPr id="12" name="PA_矩形 7"/>
            <p:cNvSpPr/>
            <p:nvPr>
              <p:custDataLst>
                <p:tags r:id="rId1"/>
              </p:custDataLst>
            </p:nvPr>
          </p:nvSpPr>
          <p:spPr>
            <a:xfrm>
              <a:off x="156928" y="19442"/>
              <a:ext cx="2031325" cy="46037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已有方法介绍</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93262" y="479817"/>
              <a:ext cx="2531110" cy="25273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Introduction to existing methods</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21670"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62" name="矩形 6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767080" y="1092835"/>
            <a:ext cx="7609840" cy="2030095"/>
          </a:xfrm>
          <a:prstGeom prst="rect">
            <a:avLst/>
          </a:prstGeom>
        </p:spPr>
        <p:txBody>
          <a:bodyPr wrap="square">
            <a:spAutoFit/>
          </a:bodyPr>
          <a:lstStyle/>
          <a:p>
            <a:pPr marL="0" marR="0" lvl="0" indent="457200" algn="l" defTabSz="457200" rtl="0" fontAlgn="auto">
              <a:lnSpc>
                <a:spcPct val="150000"/>
              </a:lnSpc>
              <a:spcBef>
                <a:spcPts val="0"/>
              </a:spcBef>
              <a:spcAft>
                <a:spcPts val="0"/>
              </a:spcAft>
              <a:buClrTx/>
              <a:buSzTx/>
              <a:buFontTx/>
              <a:buNone/>
              <a:defRPr/>
            </a:pP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在 Part-dependent Label Noise:Towards Instance-dependent Label Noise [2] 这篇文章中，作者指出，对于真实场景图片，人类通常</a:t>
            </a:r>
            <a:r>
              <a:rPr kumimoji="0" lang="en-US" altLang="zh-CN" sz="14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将实例分解为部分来感知实例</a:t>
            </a: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。因此，注释者更有可能基于部分而不是整个实例来注释图片，其中从部分到类的错误映射可能会导致 Instance dependent label noise。受这种认知方式的启发，作者提出了一种方法，由于实例可以通过部分的组合来近似重构，作者通过实例部分的噪声转换矩阵的加权组合来近似实例的噪声转换矩阵，其中部分的噪声转换矩阵可以通过利用锚点（即几乎肯定属于特定类别的数据点）来学习。</a:t>
            </a:r>
            <a:endPar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pic>
        <p:nvPicPr>
          <p:cNvPr id="100" name="图片 99"/>
          <p:cNvPicPr/>
          <p:nvPr/>
        </p:nvPicPr>
        <p:blipFill>
          <a:blip r:embed="rId3"/>
          <a:stretch>
            <a:fillRect/>
          </a:stretch>
        </p:blipFill>
        <p:spPr>
          <a:xfrm>
            <a:off x="1156970" y="3271520"/>
            <a:ext cx="7025005" cy="1724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06147" y="164444"/>
            <a:ext cx="2531110" cy="779548"/>
            <a:chOff x="-93262" y="19442"/>
            <a:chExt cx="2531110" cy="779548"/>
          </a:xfrm>
        </p:grpSpPr>
        <p:sp>
          <p:nvSpPr>
            <p:cNvPr id="12" name="PA_矩形 7"/>
            <p:cNvSpPr/>
            <p:nvPr>
              <p:custDataLst>
                <p:tags r:id="rId1"/>
              </p:custDataLst>
            </p:nvPr>
          </p:nvSpPr>
          <p:spPr>
            <a:xfrm>
              <a:off x="156928" y="19442"/>
              <a:ext cx="2031325" cy="46037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rPr>
                <a:t>已有方法介绍</a:t>
              </a:r>
              <a:endParaRPr kumimoji="0" lang="zh-CN" altLang="en-US" sz="2400" b="1" i="0" u="none" strike="noStrike" kern="0" cap="none" spc="0" normalizeH="0" baseline="0" noProof="0">
                <a:ln>
                  <a:noFill/>
                </a:ln>
                <a:solidFill>
                  <a:srgbClr val="637CAC"/>
                </a:solidFill>
                <a:effectLst/>
                <a:uLnTx/>
                <a:uFillTx/>
                <a:latin typeface="微软雅黑" panose="020B0503020204020204" charset="-122"/>
                <a:ea typeface="微软雅黑" panose="020B0503020204020204" charset="-122"/>
                <a:cs typeface="+mn-cs"/>
              </a:endParaRPr>
            </a:p>
          </p:txBody>
        </p:sp>
        <p:sp>
          <p:nvSpPr>
            <p:cNvPr id="17" name="PA_矩形 8"/>
            <p:cNvSpPr/>
            <p:nvPr>
              <p:custDataLst>
                <p:tags r:id="rId2"/>
              </p:custDataLst>
            </p:nvPr>
          </p:nvSpPr>
          <p:spPr>
            <a:xfrm>
              <a:off x="-93262" y="479817"/>
              <a:ext cx="2531110" cy="25273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rPr>
                <a:t>Introduction to existing methods</a:t>
              </a:r>
              <a:endParaRPr kumimoji="0" lang="en-US" altLang="zh-CN" sz="1050" b="0" i="0" u="none" strike="noStrike" kern="0" cap="none" spc="0" normalizeH="0" baseline="0" noProof="0">
                <a:ln>
                  <a:noFill/>
                </a:ln>
                <a:solidFill>
                  <a:srgbClr val="637CAC"/>
                </a:solidFill>
                <a:effectLst/>
                <a:uLnTx/>
                <a:uFillTx/>
                <a:latin typeface="华文细黑" panose="02010600040101010101" charset="-122"/>
                <a:ea typeface="微软雅黑" panose="020B0503020204020204" charset="-122"/>
                <a:cs typeface="+mn-cs"/>
              </a:endParaRPr>
            </a:p>
          </p:txBody>
        </p:sp>
        <p:cxnSp>
          <p:nvCxnSpPr>
            <p:cNvPr id="18" name="直接连接符 17"/>
            <p:cNvCxnSpPr/>
            <p:nvPr/>
          </p:nvCxnSpPr>
          <p:spPr>
            <a:xfrm>
              <a:off x="1021670" y="798990"/>
              <a:ext cx="301841" cy="0"/>
            </a:xfrm>
            <a:prstGeom prst="line">
              <a:avLst/>
            </a:prstGeom>
            <a:ln w="38100">
              <a:solidFill>
                <a:srgbClr val="637CAC"/>
              </a:solidFill>
            </a:ln>
          </p:spPr>
          <p:style>
            <a:lnRef idx="1">
              <a:schemeClr val="accent1"/>
            </a:lnRef>
            <a:fillRef idx="0">
              <a:schemeClr val="accent1"/>
            </a:fillRef>
            <a:effectRef idx="0">
              <a:schemeClr val="accent1"/>
            </a:effectRef>
            <a:fontRef idx="minor">
              <a:schemeClr val="tx1"/>
            </a:fontRef>
          </p:style>
        </p:cxnSp>
      </p:grpSp>
      <p:sp>
        <p:nvSpPr>
          <p:cNvPr id="62" name="矩形 6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767080" y="1167130"/>
            <a:ext cx="7609840" cy="2999740"/>
          </a:xfrm>
          <a:prstGeom prst="rect">
            <a:avLst/>
          </a:prstGeom>
        </p:spPr>
        <p:txBody>
          <a:bodyPr wrap="square">
            <a:spAutoFit/>
          </a:bodyPr>
          <a:lstStyle/>
          <a:p>
            <a:pPr marL="0" marR="0" lvl="0" indent="457200" algn="l" defTabSz="457200" rtl="0" fontAlgn="auto">
              <a:lnSpc>
                <a:spcPct val="150000"/>
              </a:lnSpc>
              <a:spcBef>
                <a:spcPts val="0"/>
              </a:spcBef>
              <a:spcAft>
                <a:spcPts val="0"/>
              </a:spcAft>
              <a:buClrTx/>
              <a:buSzTx/>
              <a:buFontTx/>
              <a:buNone/>
              <a:defRPr/>
            </a:pP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在 Confidence Scores Make Instance-dependent Label-noise Learning Possible [3] 这篇文章中，作者指出在 IDN 模型中，实例被错误标记的概率取决于其类别和特征，</a:t>
            </a:r>
            <a:r>
              <a:rPr kumimoji="0" lang="en-US" altLang="zh-CN" sz="14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可以理解成质量差或模棱两可的实例更有可能在现实世界的数据集中被错误标记</a:t>
            </a: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。而为了更好地处理 IDN模型，很多研究者创新地考虑了对噪声函数的更强假设。而作者反其道行之，通过考虑可用于每个实例标签的</a:t>
            </a:r>
            <a:r>
              <a:rPr kumimoji="0" lang="en-US" altLang="zh-CN" sz="1400" b="1"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置信度分数</a:t>
            </a:r>
            <a:r>
              <a:rPr kumimoji="0" lang="en-US" altLang="zh-CN"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来从源头处理 IDN 模型，其中置信度分数表示实例被正确标记的可能性，如图 3所示。在置信度分数的帮助下，可以近似估计每个实例的转移分布。并提出了一种实例水平前向校正算法，可以完全估计每个实例的转移概率，在该基础上，利用损失校正的方法设计了一个分类器。由于置信度信息可以通过深度神经网络的 softmax 输出层在自动注释中获得，因此置信度信息可以很容易地获得而无需额外成本</a:t>
            </a:r>
            <a:r>
              <a:rPr kumimoji="0" lang="zh-CN" altLang="en-US"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a:t>
            </a:r>
            <a:endParaRPr kumimoji="0" lang="zh-CN" altLang="en-US" sz="1400" i="0" u="none" strike="noStrike" kern="1200" cap="none" spc="0" normalizeH="0" baseline="0" noProof="0">
              <a:ln>
                <a:noFill/>
              </a:ln>
              <a:solidFill>
                <a:prstClr val="white">
                  <a:lumMod val="50000"/>
                </a:prst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0791_2*l_h_f*1_1_1"/>
  <p:tag name="KSO_WM_TEMPLATE_CATEGORY" val="diagram"/>
  <p:tag name="KSO_WM_TEMPLATE_INDEX" val="2021079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UNIT_TEXT_FILL_FORE_SCHEMECOLOR_INDEX_BRIGHTNESS" val="0"/>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0791_2*l_h_i*1_1_2"/>
  <p:tag name="KSO_WM_TEMPLATE_CATEGORY" val="diagram"/>
  <p:tag name="KSO_WM_TEMPLATE_INDEX" val="20210791"/>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12.xml><?xml version="1.0" encoding="utf-8"?>
<p:tagLst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0791_2*l_h_f*1_2_1"/>
  <p:tag name="KSO_WM_TEMPLATE_CATEGORY" val="diagram"/>
  <p:tag name="KSO_WM_TEMPLATE_INDEX" val="2021079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UNIT_TEXT_FILL_FORE_SCHEMECOLOR_INDEX_BRIGHTNESS" val="0"/>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0791_2*l_h_i*1_2_2"/>
  <p:tag name="KSO_WM_TEMPLATE_CATEGORY" val="diagram"/>
  <p:tag name="KSO_WM_TEMPLATE_INDEX" val="20210791"/>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232_1*i*1"/>
  <p:tag name="KSO_WM_TEMPLATE_CATEGORY" val="diagram"/>
  <p:tag name="KSO_WM_TEMPLATE_INDEX" val="20217232"/>
  <p:tag name="KSO_WM_UNIT_LAYERLEVEL" val="1"/>
  <p:tag name="KSO_WM_TAG_VERSION" val="1.0"/>
  <p:tag name="KSO_WM_BEAUTIFY_FLAG" val="#wm#"/>
  <p:tag name="KSO_WM_UNIT_COLOR_SCHEME_SHAPE_ID" val="3"/>
  <p:tag name="KSO_WM_UNIT_COLOR_SCHEME_PARENT_PAGE" val="0_1"/>
  <p:tag name="KSO_WM_UNIT_BLOCK" val="0"/>
  <p:tag name="KSO_WM_UNIT_SM_LIMIT_TYPE" val="2"/>
  <p:tag name="KSO_WM_UNIT_DEC_AREA_ID" val="be073e80245a40b19948c37336788bd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0c781ee359a788b1dc7"/>
  <p:tag name="KSO_WM_CHIP_XID" val="5efd90c781ee359a788b1d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42"/>
  <p:tag name="KSO_WM_TEMPLATE_ASSEMBLE_XID" val="60656e9d4054ed1e2fb7fca1"/>
  <p:tag name="KSO_WM_TEMPLATE_ASSEMBLE_GROUPID" val="60656e9d4054ed1e2fb7fca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232_1*i*2"/>
  <p:tag name="KSO_WM_TEMPLATE_CATEGORY" val="diagram"/>
  <p:tag name="KSO_WM_TEMPLATE_INDEX" val="20217232"/>
  <p:tag name="KSO_WM_UNIT_LAYERLEVEL" val="1"/>
  <p:tag name="KSO_WM_TAG_VERSION" val="1.0"/>
  <p:tag name="KSO_WM_BEAUTIFY_FLAG" val="#wm#"/>
  <p:tag name="KSO_WM_UNIT_COLOR_SCHEME_SHAPE_ID" val="4"/>
  <p:tag name="KSO_WM_UNIT_COLOR_SCHEME_PARENT_PAGE" val="0_1"/>
  <p:tag name="KSO_WM_UNIT_BLOCK" val="0"/>
  <p:tag name="KSO_WM_UNIT_SM_LIMIT_TYPE" val="2"/>
  <p:tag name="KSO_WM_UNIT_DEC_AREA_ID" val="6d4c704597594668b9ae8bcb557c9f26"/>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efd90c781ee359a788b1dc7"/>
  <p:tag name="KSO_WM_CHIP_XID" val="5efd90c781ee359a788b1dc8"/>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4"/>
  <p:tag name="KSO_WM_UNIT_TEXT_FILL_TYPE" val="1"/>
  <p:tag name="KSO_WM_UNIT_VALUE" val="80"/>
  <p:tag name="KSO_WM_TEMPLATE_ASSEMBLE_XID" val="60656e9d4054ed1e2fb7fca1"/>
  <p:tag name="KSO_WM_TEMPLATE_ASSEMBLE_GROUPID" val="60656e9d4054ed1e2fb7fca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232_1*i*3"/>
  <p:tag name="KSO_WM_TEMPLATE_CATEGORY" val="diagram"/>
  <p:tag name="KSO_WM_TEMPLATE_INDEX" val="20217232"/>
  <p:tag name="KSO_WM_UNIT_LAYERLEVEL" val="1"/>
  <p:tag name="KSO_WM_TAG_VERSION" val="1.0"/>
  <p:tag name="KSO_WM_BEAUTIFY_FLAG" val="#wm#"/>
  <p:tag name="KSO_WM_UNIT_COLOR_SCHEME_SHAPE_ID" val="5"/>
  <p:tag name="KSO_WM_UNIT_COLOR_SCHEME_PARENT_PAGE" val="0_1"/>
  <p:tag name="KSO_WM_UNIT_DECOLORIZATION" val="1"/>
  <p:tag name="KSO_WM_UNIT_BLOCK" val="0"/>
  <p:tag name="KSO_WM_UNIT_SM_LIMIT_TYPE" val="2"/>
  <p:tag name="KSO_WM_UNIT_DEC_AREA_ID" val="28fe05600c6746138762ac005d130c77"/>
  <p:tag name="KSO_WM_UNIT_DECORATE_INFO" val="{&quot;ReferentInfo&quot;:{&quot;Id&quot;:&quot;slide&quot;,&quot;X&quot;:{&quot;Pos&quot;:2},&quot;Y&quot;:{&quot;Pos&quot;:1}},&quot;DecorateInfoX&quot;:{&quot;Pos&quot;:2,&quot;IsAbs&quot;:false},&quot;DecorateInfoY&quot;:{&quot;Pos&quot;:1,&quot;IsAbs&quot;:false},&quot;DecorateInfoW&quot;:{&quot;IsAbs&quot;:false},&quot;DecorateInfoH&quot;:{&quot;IsAbs&quot;:false},&quot;whChangeMode&quot;:1}"/>
  <p:tag name="KSO_WM_CHIP_GROUPID" val="5efd90c781ee359a788b1dc7"/>
  <p:tag name="KSO_WM_CHIP_XID" val="5efd90c781ee359a788b1dc8"/>
  <p:tag name="KSO_WM_UNIT_LINE_FORE_SCHEMECOLOR_INDEX_BRIGHTNESS" val="0"/>
  <p:tag name="KSO_WM_UNIT_LINE_FORE_SCHEMECOLOR_INDEX" val="5"/>
  <p:tag name="KSO_WM_UNIT_LINE_FILL_TYPE" val="2"/>
  <p:tag name="KSO_WM_TEMPLATE_ASSEMBLE_XID" val="60656e9d4054ed1e2fb7fca1"/>
  <p:tag name="KSO_WM_TEMPLATE_ASSEMBLE_GROUPID" val="60656e9d4054ed1e2fb7fca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232_1*i*4"/>
  <p:tag name="KSO_WM_TEMPLATE_CATEGORY" val="diagram"/>
  <p:tag name="KSO_WM_TEMPLATE_INDEX" val="20217232"/>
  <p:tag name="KSO_WM_UNIT_LAYERLEVEL" val="1"/>
  <p:tag name="KSO_WM_TAG_VERSION" val="1.0"/>
  <p:tag name="KSO_WM_BEAUTIFY_FLAG" val="#wm#"/>
  <p:tag name="KSO_WM_UNIT_BLOCK" val="0"/>
  <p:tag name="KSO_WM_UNIT_SM_LIMIT_TYPE" val="2"/>
  <p:tag name="KSO_WM_UNIT_DEC_AREA_ID" val="fecd4212b4e444c58040adc43f520da8"/>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d90c781ee359a788b1dc7"/>
  <p:tag name="KSO_WM_CHIP_XID" val="5efd90c781ee359a788b1dc8"/>
  <p:tag name="KSO_WM_TEMPLATE_ASSEMBLE_XID" val="60656e9d4054ed1e2fb7fca1"/>
  <p:tag name="KSO_WM_TEMPLATE_ASSEMBLE_GROUPID" val="60656e9d4054ed1e2fb7fca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hip20208420_1*i*4"/>
  <p:tag name="KSO_WM_TEMPLATE_CATEGORY" val="chip"/>
  <p:tag name="KSO_WM_TEMPLATE_INDEX" val="20208420"/>
  <p:tag name="KSO_WM_UNIT_LAYERLEVEL" val="1"/>
  <p:tag name="KSO_WM_TAG_VERSION" val="1.0"/>
  <p:tag name="KSO_WM_BEAUTIFY_FLAG" val="#wm#"/>
  <p:tag name="KSO_WM_UNIT_COLOR_SCHEME_SHAPE_ID" val="7"/>
  <p:tag name="KSO_WM_UNIT_COLOR_SCHEME_PARENT_PAGE" val="0_1"/>
  <p:tag name="KSO_WM_UNIT_BLOCK" val="0"/>
  <p:tag name="KSO_WM_UNIT_SM_LIMIT_TYPE" val="1"/>
  <p:tag name="KSO_WM_UNIT_DEC_AREA_ID" val="717e9aed876c4c15ba3f5ee5bbb8dd55"/>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232_1*i*5"/>
  <p:tag name="KSO_WM_TEMPLATE_CATEGORY" val="diagram"/>
  <p:tag name="KSO_WM_TEMPLATE_INDEX" val="20217232"/>
  <p:tag name="KSO_WM_UNIT_LAYERLEVEL" val="1"/>
  <p:tag name="KSO_WM_TAG_VERSION" val="1.0"/>
  <p:tag name="KSO_WM_BEAUTIFY_FLAG" val="#wm#"/>
  <p:tag name="KSO_WM_UNIT_COLOR_SCHEME_SHAPE_ID" val="11"/>
  <p:tag name="KSO_WM_UNIT_COLOR_SCHEME_PARENT_PAGE" val="0_1"/>
  <p:tag name="KSO_WM_UNIT_DECOLORIZATION" val="1"/>
  <p:tag name="KSO_WM_UNIT_SM_LIMIT_TYPE" val="2"/>
  <p:tag name="KSO_WM_CHIP_GROUPID" val="5efd90c781ee359a788b1dc7"/>
  <p:tag name="KSO_WM_CHIP_XID" val="5efd90c781ee359a788b1dc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
  <p:tag name="KSO_WM_TEMPLATE_ASSEMBLE_XID" val="60656e9d4054ed1e2fb7fca1"/>
  <p:tag name="KSO_WM_TEMPLATE_ASSEMBLE_GROUPID" val="60656e9d4054ed1e2fb7fca1"/>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232_1*i*6"/>
  <p:tag name="KSO_WM_TEMPLATE_CATEGORY" val="diagram"/>
  <p:tag name="KSO_WM_TEMPLATE_INDEX" val="20217232"/>
  <p:tag name="KSO_WM_UNIT_LAYERLEVEL" val="1"/>
  <p:tag name="KSO_WM_TAG_VERSION" val="1.0"/>
  <p:tag name="KSO_WM_BEAUTIFY_FLAG" val="#wm#"/>
  <p:tag name="KSO_WM_UNIT_COLOR_SCHEME_SHAPE_ID" val="12"/>
  <p:tag name="KSO_WM_UNIT_COLOR_SCHEME_PARENT_PAGE" val="0_1"/>
  <p:tag name="KSO_WM_UNIT_DECOLORIZATION" val="1"/>
  <p:tag name="KSO_WM_UNIT_SM_LIMIT_TYPE" val="2"/>
  <p:tag name="KSO_WM_CHIP_GROUPID" val="5efd90c781ee359a788b1dc7"/>
  <p:tag name="KSO_WM_CHIP_XID" val="5efd90c781ee359a788b1dc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
  <p:tag name="KSO_WM_TEMPLATE_ASSEMBLE_XID" val="60656e9d4054ed1e2fb7fca1"/>
  <p:tag name="KSO_WM_TEMPLATE_ASSEMBLE_GROUPID" val="60656e9d4054ed1e2fb7fca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hip20208420_1*i*7"/>
  <p:tag name="KSO_WM_TEMPLATE_CATEGORY" val="chip"/>
  <p:tag name="KSO_WM_TEMPLATE_INDEX" val="20208420"/>
  <p:tag name="KSO_WM_UNIT_LAYERLEVEL" val="1"/>
  <p:tag name="KSO_WM_TAG_VERSION" val="1.0"/>
  <p:tag name="KSO_WM_BEAUTIFY_FLAG" val="#wm#"/>
  <p:tag name="KSO_WM_UNIT_COLOR_SCHEME_SHAPE_ID" val="8"/>
  <p:tag name="KSO_WM_UNIT_COLOR_SCHEME_PARENT_PAGE" val="0_1"/>
  <p:tag name="KSO_WM_UNIT_BLOCK" val="0"/>
  <p:tag name="KSO_WM_UNIT_SM_LIMIT_TYPE" val="1"/>
  <p:tag name="KSO_WM_UNIT_DEC_AREA_ID" val="8070127b3714468ea552a232dfcaf15b"/>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232_1*i*7"/>
  <p:tag name="KSO_WM_TEMPLATE_CATEGORY" val="diagram"/>
  <p:tag name="KSO_WM_TEMPLATE_INDEX" val="20217232"/>
  <p:tag name="KSO_WM_UNIT_LAYERLEVEL" val="1"/>
  <p:tag name="KSO_WM_TAG_VERSION" val="1.0"/>
  <p:tag name="KSO_WM_BEAUTIFY_FLAG" val="#wm#"/>
  <p:tag name="KSO_WM_UNIT_COLOR_SCHEME_SHAPE_ID" val="9"/>
  <p:tag name="KSO_WM_UNIT_COLOR_SCHEME_PARENT_PAGE" val="0_1"/>
  <p:tag name="KSO_WM_UNIT_SM_LIMIT_TYPE" val="2"/>
  <p:tag name="KSO_WM_CHIP_GROUPID" val="5efd90c781ee359a788b1dc7"/>
  <p:tag name="KSO_WM_CHIP_XID" val="5efd90c781ee359a788b1d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9d4054ed1e2fb7fca1"/>
  <p:tag name="KSO_WM_TEMPLATE_ASSEMBLE_GROUPID" val="60656e9d4054ed1e2fb7fca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232_1*i*8"/>
  <p:tag name="KSO_WM_TEMPLATE_CATEGORY" val="diagram"/>
  <p:tag name="KSO_WM_TEMPLATE_INDEX" val="20217232"/>
  <p:tag name="KSO_WM_UNIT_LAYERLEVEL" val="1"/>
  <p:tag name="KSO_WM_TAG_VERSION" val="1.0"/>
  <p:tag name="KSO_WM_BEAUTIFY_FLAG" val="#wm#"/>
  <p:tag name="KSO_WM_UNIT_COLOR_SCHEME_SHAPE_ID" val="10"/>
  <p:tag name="KSO_WM_UNIT_COLOR_SCHEME_PARENT_PAGE" val="0_1"/>
  <p:tag name="KSO_WM_UNIT_SM_LIMIT_TYPE" val="2"/>
  <p:tag name="KSO_WM_CHIP_GROUPID" val="5efd90c781ee359a788b1dc7"/>
  <p:tag name="KSO_WM_CHIP_XID" val="5efd90c781ee359a788b1d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9d4054ed1e2fb7fca1"/>
  <p:tag name="KSO_WM_TEMPLATE_ASSEMBLE_GROUPID" val="60656e9d4054ed1e2fb7fca1"/>
</p:tagLst>
</file>

<file path=ppt/tags/tag24.xml><?xml version="1.0" encoding="utf-8"?>
<p:tagLst xmlns:p="http://schemas.openxmlformats.org/presentationml/2006/main">
  <p:tag name="KSO_WM_SLIDE_ID" val="diagram20217232_1"/>
  <p:tag name="KSO_WM_TEMPLATE_SUBCATEGORY" val="21"/>
  <p:tag name="KSO_WM_SLIDE_ITEM_CNT" val="0"/>
  <p:tag name="KSO_WM_SLIDE_INDEX" val="1"/>
  <p:tag name="KSO_WM_TAG_VERSION" val="1.0"/>
  <p:tag name="KSO_WM_BEAUTIFY_FLAG" val="#wm#"/>
  <p:tag name="KSO_WM_TEMPLATE_CATEGORY" val="diagram"/>
  <p:tag name="KSO_WM_TEMPLATE_INDEX" val="20217232"/>
  <p:tag name="KSO_WM_SLIDE_LAYOUT" val="a_b_d"/>
  <p:tag name="KSO_WM_SLIDE_LAYOUT_CNT" val="1_1_1"/>
  <p:tag name="KSO_WM_SLIDE_TYPE" val="text"/>
  <p:tag name="KSO_WM_SLIDE_SUBTYPE" val="picTxt"/>
  <p:tag name="KSO_WM_SLIDE_SIZE" val="959*456"/>
  <p:tag name="KSO_WM_SLIDE_POSITION" val="0*84"/>
  <p:tag name="KSO_WM_SLIDE_COLORSCHEME_VERSION" val="3.2"/>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id&quot;:&quot;2021-04-01T15:09:43&quot;,&quot;maxSize&quot;:{&quot;size1&quot;:33.5},&quot;minSize&quot;:{&quot;size1&quot;:33.5},&quot;normalSize&quot;:{&quot;size1&quot;:33.5},&quot;subLayout&quot;:[{&quot;id&quot;:&quot;2021-04-01T15:09:43&quot;,&quot;margin&quot;:{&quot;bottom&quot;:0.0260000042617321,&quot;left&quot;:1.6929999589920044,&quot;right&quot;:5.079999923706055,&quot;top&quot;:2.117000102996826},&quot;type&quot;:0},{&quot;id&quot;:&quot;2021-04-01T15:09:43&quot;,&quot;margin&quot;:{&quot;bottom&quot;:4.2330002784729,&quot;left&quot;:1.6929999589920044,&quot;right&quot;:1.6929999589920044,&quot;top&quot;:1.6670000553131104},&quot;type&quot;:0}],&quot;type&quot;:0}"/>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false,&quot;fill_id&quot;:&quot;5a95084338614008b4a3592a762c7ba4&quot;,&quot;fill_align&quot;:&quot;lb&quot;,&quot;chip_types&quot;:[&quot;text&quot;,&quot;header&quot;]},{&quot;text_align&quot;:&quot;lt&quot;,&quot;text_direction&quot;:&quot;horizontal&quot;,&quot;support_big_font&quot;:false,&quot;fill_id&quot;:&quot;12cba8bde818492180022c48cdf73154&quot;,&quot;fill_align&quot;:&quot;lt&quot;,&quot;chip_types&quot;:[&quot;diagram&quot;,&quot;text&quot;,&quot;picture&quot;,&quot;chart&quot;,&quot;table&quot;]}]]"/>
  <p:tag name="KSO_WM_CHIP_XID" val="5efd90c781ee359a788b1dc8"/>
  <p:tag name="KSO_WM_CHIP_DECFILLPROP" val="[]"/>
  <p:tag name="KSO_WM_SLIDE_CAN_ADD_NAVIGATION" val="1"/>
  <p:tag name="KSO_WM_SLIDE_BACKGROUND" val="[&quot;general&quot;]"/>
  <p:tag name="KSO_WM_CHIP_GROUPID" val="5efd90c781ee359a788b1dc7"/>
  <p:tag name="KSO_WM_SLIDE_BK_DARK_LIGHT" val="2"/>
  <p:tag name="KSO_WM_SLIDE_BACKGROUND_TYPE" val="general"/>
  <p:tag name="KSO_WM_SLIDE_SUPPORT_FEATURE_TYPE" val="0"/>
  <p:tag name="KSO_WM_TEMPLATE_ASSEMBLE_XID" val="60656e9d4054ed1e2fb7fca1"/>
  <p:tag name="KSO_WM_TEMPLATE_ASSEMBLE_GROUPID" val="60656e9d4054ed1e2fb7fca1"/>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PA" val="v4.1.3"/>
</p:tagLst>
</file>

<file path=ppt/tags/tag27.xml><?xml version="1.0" encoding="utf-8"?>
<p:tagLst xmlns:p="http://schemas.openxmlformats.org/presentationml/2006/main">
  <p:tag name="PA" val="v4.1.3"/>
</p:tagLst>
</file>

<file path=ppt/tags/tag28.xml><?xml version="1.0" encoding="utf-8"?>
<p:tagLst xmlns:p="http://schemas.openxmlformats.org/presentationml/2006/main">
  <p:tag name="PA" val="v4.1.3"/>
</p:tagLst>
</file>

<file path=ppt/tags/tag29.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PA" val="v4.1.3"/>
</p:tagLst>
</file>

<file path=ppt/tags/tag31.xml><?xml version="1.0" encoding="utf-8"?>
<p:tagLst xmlns:p="http://schemas.openxmlformats.org/presentationml/2006/main">
  <p:tag name="PA" val="v4.1.3"/>
</p:tagLst>
</file>

<file path=ppt/tags/tag32.xml><?xml version="1.0" encoding="utf-8"?>
<p:tagLst xmlns:p="http://schemas.openxmlformats.org/presentationml/2006/main">
  <p:tag name="PA" val="v4.1.3"/>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5.xml><?xml version="1.0" encoding="utf-8"?>
<p:tagLst xmlns:p="http://schemas.openxmlformats.org/presentationml/2006/main">
  <p:tag name="PA" val="v4.1.3"/>
</p:tagLst>
</file>

<file path=ppt/tags/tag36.xml><?xml version="1.0" encoding="utf-8"?>
<p:tagLst xmlns:p="http://schemas.openxmlformats.org/presentationml/2006/main">
  <p:tag name="PA" val="v4.1.3"/>
</p:tagLst>
</file>

<file path=ppt/tags/tag37.xml><?xml version="1.0" encoding="utf-8"?>
<p:tagLst xmlns:p="http://schemas.openxmlformats.org/presentationml/2006/main">
  <p:tag name="PA" val="v4.1.3"/>
</p:tagLst>
</file>

<file path=ppt/tags/tag38.xml><?xml version="1.0" encoding="utf-8"?>
<p:tagLst xmlns:p="http://schemas.openxmlformats.org/presentationml/2006/main">
  <p:tag name="PA" val="v4.1.3"/>
</p:tagLst>
</file>

<file path=ppt/tags/tag39.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PA" val="v4.1.3"/>
</p:tagLst>
</file>

<file path=ppt/tags/tag41.xml><?xml version="1.0" encoding="utf-8"?>
<p:tagLst xmlns:p="http://schemas.openxmlformats.org/presentationml/2006/main">
  <p:tag name="PA" val="v4.1.3"/>
</p:tagLst>
</file>

<file path=ppt/tags/tag42.xml><?xml version="1.0" encoding="utf-8"?>
<p:tagLst xmlns:p="http://schemas.openxmlformats.org/presentationml/2006/main">
  <p:tag name="PA" val="v4.1.3"/>
</p:tagLst>
</file>

<file path=ppt/tags/tag43.xml><?xml version="1.0" encoding="utf-8"?>
<p:tagLst xmlns:p="http://schemas.openxmlformats.org/presentationml/2006/main">
  <p:tag name="PA" val="v4.1.3"/>
</p:tagLst>
</file>

<file path=ppt/tags/tag44.xml><?xml version="1.0" encoding="utf-8"?>
<p:tagLst xmlns:p="http://schemas.openxmlformats.org/presentationml/2006/main">
  <p:tag name="PA" val="v4.1.3"/>
</p:tagLst>
</file>

<file path=ppt/tags/tag45.xml><?xml version="1.0" encoding="utf-8"?>
<p:tagLst xmlns:p="http://schemas.openxmlformats.org/presentationml/2006/main">
  <p:tag name="PA" val="v4.1.3"/>
</p:tagLst>
</file>

<file path=ppt/tags/tag46.xml><?xml version="1.0" encoding="utf-8"?>
<p:tagLst xmlns:p="http://schemas.openxmlformats.org/presentationml/2006/main">
  <p:tag name="PA" val="v4.1.3"/>
</p:tagLst>
</file>

<file path=ppt/tags/tag47.xml><?xml version="1.0" encoding="utf-8"?>
<p:tagLst xmlns:p="http://schemas.openxmlformats.org/presentationml/2006/main">
  <p:tag name="PA" val="v4.1.3"/>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PA" val="v4.1.3"/>
</p:tagLst>
</file>

<file path=ppt/tags/tag51.xml><?xml version="1.0" encoding="utf-8"?>
<p:tagLst xmlns:p="http://schemas.openxmlformats.org/presentationml/2006/main">
  <p:tag name="PA" val="v4.1.3"/>
</p:tagLst>
</file>

<file path=ppt/tags/tag52.xml><?xml version="1.0" encoding="utf-8"?>
<p:tagLst xmlns:p="http://schemas.openxmlformats.org/presentationml/2006/main">
  <p:tag name="PA" val="v4.1.3"/>
</p:tagLst>
</file>

<file path=ppt/tags/tag53.xml><?xml version="1.0" encoding="utf-8"?>
<p:tagLst xmlns:p="http://schemas.openxmlformats.org/presentationml/2006/main">
  <p:tag name="PA" val="v4.1.3"/>
</p:tagLst>
</file>

<file path=ppt/tags/tag54.xml><?xml version="1.0" encoding="utf-8"?>
<p:tagLst xmlns:p="http://schemas.openxmlformats.org/presentationml/2006/main">
  <p:tag name="PA" val="v4.1.3"/>
</p:tagLst>
</file>

<file path=ppt/tags/tag55.xml><?xml version="1.0" encoding="utf-8"?>
<p:tagLst xmlns:p="http://schemas.openxmlformats.org/presentationml/2006/main">
  <p:tag name="PA" val="v4.1.3"/>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232_1*a*1"/>
  <p:tag name="KSO_WM_TEMPLATE_CATEGORY" val="diagram"/>
  <p:tag name="KSO_WM_TEMPLATE_INDEX" val="20217232"/>
  <p:tag name="KSO_WM_UNIT_LAYERLEVEL" val="1"/>
  <p:tag name="KSO_WM_TAG_VERSION" val="1.0"/>
  <p:tag name="KSO_WM_BEAUTIFY_FLAG" val="#wm#"/>
  <p:tag name="KSO_WM_UNIT_SHOW_EDIT_AREA_INDICATION" val="1"/>
  <p:tag name="KSO_WM_UNIT_DEFAULT_FONT" val="24;44;4"/>
  <p:tag name="KSO_WM_UNIT_BLOCK" val="0"/>
  <p:tag name="KSO_WM_UNIT_DEC_AREA_ID" val="2645b814e72949d09ea5ec493fb25f92"/>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31d42fe40a624194b9b08d1aee74093c"/>
  <p:tag name="KSO_WM_UNIT_TEXT_FILL_FORE_SCHEMECOLOR_INDEX_BRIGHTNESS" val="0"/>
  <p:tag name="KSO_WM_UNIT_TEXT_FILL_FORE_SCHEMECOLOR_INDEX" val="13"/>
  <p:tag name="KSO_WM_UNIT_TEXT_FILL_TYPE" val="1"/>
  <p:tag name="KSO_WM_TEMPLATE_ASSEMBLE_XID" val="60656e9d4054ed1e2fb7fca1"/>
  <p:tag name="KSO_WM_TEMPLATE_ASSEMBLE_GROUPID" val="60656e9d4054ed1e2fb7fca1"/>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PA" val="v4.1.3"/>
</p:tagLst>
</file>

<file path=ppt/tags/tag65.xml><?xml version="1.0" encoding="utf-8"?>
<p:tagLst xmlns:p="http://schemas.openxmlformats.org/presentationml/2006/main">
  <p:tag name="PA" val="v4.1.3"/>
</p:tagLst>
</file>

<file path=ppt/tags/tag66.xml><?xml version="1.0" encoding="utf-8"?>
<p:tagLst xmlns:p="http://schemas.openxmlformats.org/presentationml/2006/main">
  <p:tag name="PA" val="v4.1.3"/>
</p:tagLst>
</file>

<file path=ppt/tags/tag67.xml><?xml version="1.0" encoding="utf-8"?>
<p:tagLst xmlns:p="http://schemas.openxmlformats.org/presentationml/2006/main">
  <p:tag name="PA" val="v4.1.3"/>
</p:tagLst>
</file>

<file path=ppt/tags/tag68.xml><?xml version="1.0" encoding="utf-8"?>
<p:tagLst xmlns:p="http://schemas.openxmlformats.org/presentationml/2006/main">
  <p:tag name="PA" val="v4.1.3"/>
</p:tagLst>
</file>

<file path=ppt/tags/tag69.xml><?xml version="1.0" encoding="utf-8"?>
<p:tagLst xmlns:p="http://schemas.openxmlformats.org/presentationml/2006/main">
  <p:tag name="PA" val="v4.1.3"/>
</p:tagLst>
</file>

<file path=ppt/tags/tag7.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2"/>
  <p:tag name="KSO_WM_UNIT_HIGHLIGHT" val="0"/>
  <p:tag name="KSO_WM_UNIT_COMPATIBLE" val="0"/>
  <p:tag name="KSO_WM_UNIT_DIAGRAM_ISNUMVISUAL" val="0"/>
  <p:tag name="KSO_WM_UNIT_DIAGRAM_ISREFERUNIT" val="0"/>
  <p:tag name="KSO_WM_UNIT_TYPE" val="b"/>
  <p:tag name="KSO_WM_UNIT_INDEX" val="1"/>
  <p:tag name="KSO_WM_UNIT_ID" val="diagram20217232_1*b*1"/>
  <p:tag name="KSO_WM_TEMPLATE_CATEGORY" val="diagram"/>
  <p:tag name="KSO_WM_TEMPLATE_INDEX" val="20217232"/>
  <p:tag name="KSO_WM_UNIT_LAYERLEVEL" val="1"/>
  <p:tag name="KSO_WM_TAG_VERSION" val="1.0"/>
  <p:tag name="KSO_WM_BEAUTIFY_FLAG" val="#wm#"/>
  <p:tag name="KSO_WM_UNIT_DEFAULT_FONT" val="18;24;2"/>
  <p:tag name="KSO_WM_UNIT_BLOCK" val="0"/>
  <p:tag name="KSO_WM_UNIT_DEC_AREA_ID" val="2dd7d0fa76fe4f27ae018de0e4686d51"/>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31d42fe40a624194b9b08d1aee74093c"/>
  <p:tag name="KSO_WM_UNIT_TEXT_FILL_FORE_SCHEMECOLOR_INDEX_BRIGHTNESS" val="-0.25"/>
  <p:tag name="KSO_WM_UNIT_TEXT_FILL_FORE_SCHEMECOLOR_INDEX" val="14"/>
  <p:tag name="KSO_WM_UNIT_TEXT_FILL_TYPE" val="1"/>
  <p:tag name="KSO_WM_TEMPLATE_ASSEMBLE_XID" val="60656e9d4054ed1e2fb7fca1"/>
  <p:tag name="KSO_WM_TEMPLATE_ASSEMBLE_GROUPID" val="60656e9d4054ed1e2fb7fca1"/>
</p:tagLst>
</file>

<file path=ppt/tags/tag70.xml><?xml version="1.0" encoding="utf-8"?>
<p:tagLst xmlns:p="http://schemas.openxmlformats.org/presentationml/2006/main">
  <p:tag name="PA" val="v4.1.3"/>
</p:tagLst>
</file>

<file path=ppt/tags/tag71.xml><?xml version="1.0" encoding="utf-8"?>
<p:tagLst xmlns:p="http://schemas.openxmlformats.org/presentationml/2006/main">
  <p:tag name="PA" val="v4.1.3"/>
</p:tagLst>
</file>

<file path=ppt/tags/tag72.xml><?xml version="1.0" encoding="utf-8"?>
<p:tagLst xmlns:p="http://schemas.openxmlformats.org/presentationml/2006/main">
  <p:tag name="PA" val="v4.1.3"/>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PA" val="v4.1.3"/>
</p:tagLst>
</file>

<file path=ppt/tags/tag75.xml><?xml version="1.0" encoding="utf-8"?>
<p:tagLst xmlns:p="http://schemas.openxmlformats.org/presentationml/2006/main">
  <p:tag name="PA" val="v4.1.3"/>
</p:tagLst>
</file>

<file path=ppt/tags/tag76.xml><?xml version="1.0" encoding="utf-8"?>
<p:tagLst xmlns:p="http://schemas.openxmlformats.org/presentationml/2006/main">
  <p:tag name="PA" val="v4.1.3"/>
</p:tagLst>
</file>

<file path=ppt/tags/tag77.xml><?xml version="1.0" encoding="utf-8"?>
<p:tagLst xmlns:p="http://schemas.openxmlformats.org/presentationml/2006/main">
  <p:tag name="PA" val="v4.1.3"/>
</p:tagLst>
</file>

<file path=ppt/tags/tag78.xml><?xml version="1.0" encoding="utf-8"?>
<p:tagLst xmlns:p="http://schemas.openxmlformats.org/presentationml/2006/main">
  <p:tag name="PA" val="v4.1.3"/>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0791_2*l_h_i*1_2_1"/>
  <p:tag name="KSO_WM_TEMPLATE_CATEGORY" val="diagram"/>
  <p:tag name="KSO_WM_TEMPLATE_INDEX" val="2021079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0791_2*l_h_i*1_1_1"/>
  <p:tag name="KSO_WM_TEMPLATE_CATEGORY" val="diagram"/>
  <p:tag name="KSO_WM_TEMPLATE_INDEX" val="2021079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USESOURCEFORMAT_APPLY" val="1"/>
</p:tagLst>
</file>

<file path=ppt/theme/theme1.xml><?xml version="1.0" encoding="utf-8"?>
<a:theme xmlns:a="http://schemas.openxmlformats.org/drawingml/2006/main" name="Office 主题">
  <a:themeElements>
    <a:clrScheme name="3马卡龙">
      <a:dk1>
        <a:sysClr val="windowText" lastClr="000000"/>
      </a:dk1>
      <a:lt1>
        <a:sysClr val="window" lastClr="FFFFFF"/>
      </a:lt1>
      <a:dk2>
        <a:srgbClr val="EEF2F5"/>
      </a:dk2>
      <a:lt2>
        <a:srgbClr val="E7E6E6"/>
      </a:lt2>
      <a:accent1>
        <a:srgbClr val="E4A7A9"/>
      </a:accent1>
      <a:accent2>
        <a:srgbClr val="637CAC"/>
      </a:accent2>
      <a:accent3>
        <a:srgbClr val="A3B2D6"/>
      </a:accent3>
      <a:accent4>
        <a:srgbClr val="A0B0BF"/>
      </a:accent4>
      <a:accent5>
        <a:srgbClr val="C9D2E1"/>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5145</Words>
  <Application>WPS 演示</Application>
  <PresentationFormat>全屏显示(16:9)</PresentationFormat>
  <Paragraphs>239</Paragraphs>
  <Slides>25</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微软雅黑</vt:lpstr>
      <vt:lpstr>华文细黑</vt:lpstr>
      <vt:lpstr>微软雅黑 Light</vt:lpstr>
      <vt:lpstr>Calibri Light</vt:lpstr>
      <vt:lpstr>Calibri</vt:lpstr>
      <vt:lpstr>等线</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cut for rain</cp:lastModifiedBy>
  <cp:revision>150</cp:revision>
  <dcterms:created xsi:type="dcterms:W3CDTF">2020-09-16T14:13:00Z</dcterms:created>
  <dcterms:modified xsi:type="dcterms:W3CDTF">2022-06-29T12:19:52Z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KSOTemplateUUID">
    <vt:lpwstr>v1.0_mb_3HZP++JfXklRTw2UNUJbBA==</vt:lpwstr>
  </property>
  <property fmtid="{D5CDD505-2E9C-101B-9397-08002B2CF9AE}" pid="4" name="ICV">
    <vt:lpwstr>AEB16CA5E7C944FEB815E95FB1A0BE8B</vt:lpwstr>
  </property>
</Properties>
</file>